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handoutMasterIdLst>
    <p:handoutMasterId r:id="rId26"/>
  </p:handoutMasterIdLst>
  <p:sldIdLst>
    <p:sldId id="294" r:id="rId2"/>
    <p:sldId id="295" r:id="rId3"/>
    <p:sldId id="256" r:id="rId4"/>
    <p:sldId id="288" r:id="rId5"/>
    <p:sldId id="257" r:id="rId6"/>
    <p:sldId id="259" r:id="rId7"/>
    <p:sldId id="261" r:id="rId8"/>
    <p:sldId id="262" r:id="rId9"/>
    <p:sldId id="297" r:id="rId10"/>
    <p:sldId id="269" r:id="rId11"/>
    <p:sldId id="263" r:id="rId12"/>
    <p:sldId id="296" r:id="rId13"/>
    <p:sldId id="278" r:id="rId14"/>
    <p:sldId id="264" r:id="rId15"/>
    <p:sldId id="267" r:id="rId16"/>
    <p:sldId id="268" r:id="rId17"/>
    <p:sldId id="270" r:id="rId18"/>
    <p:sldId id="289" r:id="rId19"/>
    <p:sldId id="290" r:id="rId20"/>
    <p:sldId id="291" r:id="rId21"/>
    <p:sldId id="285" r:id="rId22"/>
    <p:sldId id="286"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HEGURUJI" initials="W" lastIdx="2" clrIdx="0">
    <p:extLst>
      <p:ext uri="{19B8F6BF-5375-455C-9EA6-DF929625EA0E}">
        <p15:presenceInfo xmlns="" xmlns:p15="http://schemas.microsoft.com/office/powerpoint/2012/main" userId="WAHEGURUJ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889" autoAdjust="0"/>
    <p:restoredTop sz="94660"/>
  </p:normalViewPr>
  <p:slideViewPr>
    <p:cSldViewPr snapToGrid="0">
      <p:cViewPr varScale="1">
        <p:scale>
          <a:sx n="73" d="100"/>
          <a:sy n="73" d="100"/>
        </p:scale>
        <p:origin x="-630"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F889B2-0167-413D-92F9-741D57CB21F8}" type="datetimeFigureOut">
              <a:rPr lang="en-US" smtClean="0"/>
              <a:t>12/28/2020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8450E-9462-4954-9A74-7121B69C24FC}"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235FF-2C85-440E-B744-1F582F935183}" type="datetimeFigureOut">
              <a:rPr lang="en-US" smtClean="0"/>
              <a:pPr/>
              <a:t>12/28/2020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24206-1E16-4BB0-BCC7-1C99D85B4139}" type="slidenum">
              <a:rPr lang="en-US" smtClean="0"/>
              <a:pPr/>
              <a:t>‹#›</a:t>
            </a:fld>
            <a:endParaRPr lang="en-US"/>
          </a:p>
        </p:txBody>
      </p:sp>
    </p:spTree>
    <p:extLst>
      <p:ext uri="{BB962C8B-B14F-4D97-AF65-F5344CB8AC3E}">
        <p14:creationId xmlns="" xmlns:p14="http://schemas.microsoft.com/office/powerpoint/2010/main" val="94896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9124206-1E16-4BB0-BCC7-1C99D85B4139}"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124206-1E16-4BB0-BCC7-1C99D85B4139}" type="slidenum">
              <a:rPr lang="en-US" smtClean="0"/>
              <a:pPr/>
              <a:t>11</a:t>
            </a:fld>
            <a:endParaRPr lang="en-US"/>
          </a:p>
        </p:txBody>
      </p:sp>
    </p:spTree>
    <p:extLst>
      <p:ext uri="{BB962C8B-B14F-4D97-AF65-F5344CB8AC3E}">
        <p14:creationId xmlns="" xmlns:p14="http://schemas.microsoft.com/office/powerpoint/2010/main" val="52580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D0FD1C-8C42-4F31-A0C4-6A552FF606F6}"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357B52-9236-4F80-B6B6-E463D7BC8ACE}"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3C29E7-2609-4EF4-8F9D-D12901EB6B17}"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79DB52-3DAD-451A-B85B-6605F365CE41}"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88D1DC-C896-425D-BDCD-0B6B3AABFD39}"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712D9E-8E01-4E25-A0E5-677DC5F39A0D}" type="datetime1">
              <a:rPr lang="en-US" smtClean="0"/>
              <a:t>12/28/2020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EEA3EAE-2B40-4E2E-B978-E024CA42FAC1}" type="datetime1">
              <a:rPr lang="en-US" smtClean="0"/>
              <a:t>12/28/2020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9C08C4-A486-4819-BCB0-D69156C3D7D3}"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41B104-70A2-4DFD-9E27-0D94F4F4F75B}"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2AB108F-A1A2-4E66-B560-DB7CF8CB4473}"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EB1C0D-E558-4E43-8A46-394B0C91E59F}"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F46EE8D-67DC-486E-A9D7-79336334DD38}"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19126A-761B-492E-AB12-950CB3DA3532}" type="datetime1">
              <a:rPr lang="en-US" smtClean="0"/>
              <a:t>12/28/2020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ABD2796-E5A7-4CCF-B1A3-C06DFF105B67}" type="datetime1">
              <a:rPr lang="en-US" smtClean="0"/>
              <a:t>12/28/2020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5114A0E-CD15-4161-945D-DB5A27061D28}" type="datetime1">
              <a:rPr lang="en-US" smtClean="0"/>
              <a:t>12/28/2020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F15E935-9C9D-4E55-ACAE-337396435E13}" type="datetime1">
              <a:rPr lang="en-US" smtClean="0"/>
              <a:t>12/28/2020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41C730-55CB-46D2-919B-2F69CC294BE1}"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624111-2659-422D-8F02-E3FA641E2254}" type="datetime1">
              <a:rPr lang="en-US" smtClean="0"/>
              <a:t>12/28/2020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09550"/>
            <a:ext cx="11822113" cy="6648450"/>
          </a:xfrm>
        </p:spPr>
        <p:txBody>
          <a:bodyPr>
            <a:noAutofit/>
          </a:bodyPr>
          <a:lstStyle/>
          <a:p>
            <a:pPr algn="ctr">
              <a:buNone/>
            </a:pPr>
            <a:r>
              <a:rPr lang="en-US" sz="2800" b="1" dirty="0" smtClean="0">
                <a:solidFill>
                  <a:schemeClr val="bg1"/>
                </a:solidFill>
                <a:latin typeface="Times New Roman" pitchFamily="18" charset="0"/>
                <a:cs typeface="Times New Roman" pitchFamily="18" charset="0"/>
              </a:rPr>
              <a:t>INDUSTRIAL TRAINING</a:t>
            </a:r>
          </a:p>
          <a:p>
            <a:pPr algn="ctr">
              <a:buNone/>
            </a:pPr>
            <a:r>
              <a:rPr lang="en-US" sz="1800" dirty="0" smtClean="0">
                <a:solidFill>
                  <a:schemeClr val="bg1"/>
                </a:solidFill>
                <a:latin typeface="Times New Roman" pitchFamily="18" charset="0"/>
                <a:cs typeface="Times New Roman" pitchFamily="18" charset="0"/>
              </a:rPr>
              <a:t>  </a:t>
            </a:r>
            <a:r>
              <a:rPr lang="en-US" sz="1400" i="1" dirty="0" smtClean="0">
                <a:solidFill>
                  <a:schemeClr val="bg1"/>
                </a:solidFill>
                <a:latin typeface="Times New Roman" pitchFamily="18" charset="0"/>
                <a:cs typeface="Times New Roman" pitchFamily="18" charset="0"/>
              </a:rPr>
              <a:t>Submitted in partial fulfillment of the</a:t>
            </a:r>
            <a:endParaRPr lang="en-US" sz="1400" dirty="0" smtClean="0">
              <a:solidFill>
                <a:schemeClr val="bg1"/>
              </a:solidFill>
              <a:latin typeface="Times New Roman" pitchFamily="18" charset="0"/>
              <a:cs typeface="Times New Roman" pitchFamily="18" charset="0"/>
            </a:endParaRPr>
          </a:p>
          <a:p>
            <a:pPr algn="ctr">
              <a:buNone/>
            </a:pPr>
            <a:r>
              <a:rPr lang="en-US" sz="1400" i="1" dirty="0" smtClean="0">
                <a:solidFill>
                  <a:schemeClr val="bg1"/>
                </a:solidFill>
                <a:latin typeface="Times New Roman" pitchFamily="18" charset="0"/>
                <a:cs typeface="Times New Roman" pitchFamily="18" charset="0"/>
              </a:rPr>
              <a:t>Requirements for the award of the degree</a:t>
            </a:r>
            <a:endParaRPr lang="en-US" sz="1400" dirty="0" smtClean="0">
              <a:solidFill>
                <a:schemeClr val="bg1"/>
              </a:solidFill>
              <a:latin typeface="Times New Roman" pitchFamily="18" charset="0"/>
              <a:cs typeface="Times New Roman" pitchFamily="18" charset="0"/>
            </a:endParaRPr>
          </a:p>
          <a:p>
            <a:pPr algn="ctr">
              <a:buNone/>
            </a:pPr>
            <a:r>
              <a:rPr lang="en-US" sz="1400" i="1" dirty="0" smtClean="0">
                <a:solidFill>
                  <a:schemeClr val="bg1"/>
                </a:solidFill>
                <a:latin typeface="Times New Roman" pitchFamily="18" charset="0"/>
                <a:cs typeface="Times New Roman" pitchFamily="18" charset="0"/>
              </a:rPr>
              <a:t>Of</a:t>
            </a:r>
            <a:r>
              <a:rPr lang="en-US" sz="1400" dirty="0" smtClean="0">
                <a:solidFill>
                  <a:schemeClr val="bg1"/>
                </a:solidFill>
                <a:latin typeface="Times New Roman" pitchFamily="18" charset="0"/>
                <a:cs typeface="Times New Roman" pitchFamily="18" charset="0"/>
              </a:rPr>
              <a:t> </a:t>
            </a:r>
          </a:p>
          <a:p>
            <a:pPr algn="ctr">
              <a:buNone/>
            </a:pPr>
            <a:r>
              <a:rPr lang="en-US" sz="1400" b="1" dirty="0" smtClean="0">
                <a:solidFill>
                  <a:schemeClr val="bg1"/>
                </a:solidFill>
                <a:latin typeface="Times New Roman" pitchFamily="18" charset="0"/>
                <a:cs typeface="Times New Roman" pitchFamily="18" charset="0"/>
              </a:rPr>
              <a:t>Bachelor of Technology </a:t>
            </a:r>
            <a:r>
              <a:rPr lang="en-US" sz="1400" dirty="0" smtClean="0">
                <a:solidFill>
                  <a:schemeClr val="bg1"/>
                </a:solidFill>
                <a:latin typeface="Times New Roman" pitchFamily="18" charset="0"/>
                <a:cs typeface="Times New Roman" pitchFamily="18" charset="0"/>
              </a:rPr>
              <a:t> </a:t>
            </a:r>
          </a:p>
          <a:p>
            <a:pPr algn="ctr">
              <a:buNone/>
            </a:pPr>
            <a:r>
              <a:rPr lang="en-US" sz="1400" dirty="0" smtClean="0">
                <a:solidFill>
                  <a:schemeClr val="bg1"/>
                </a:solidFill>
                <a:latin typeface="Times New Roman" pitchFamily="18" charset="0"/>
                <a:cs typeface="Times New Roman" pitchFamily="18" charset="0"/>
              </a:rPr>
              <a:t>in </a:t>
            </a:r>
          </a:p>
          <a:p>
            <a:pPr algn="ctr">
              <a:buNone/>
            </a:pPr>
            <a:r>
              <a:rPr lang="en-US" sz="1400" b="1" dirty="0" smtClean="0">
                <a:solidFill>
                  <a:schemeClr val="bg1"/>
                </a:solidFill>
                <a:latin typeface="Times New Roman" pitchFamily="18" charset="0"/>
                <a:cs typeface="Times New Roman" pitchFamily="18" charset="0"/>
              </a:rPr>
              <a:t>Computer Science &amp; Engineering</a:t>
            </a:r>
            <a:endParaRPr lang="en-US" sz="1400" dirty="0" smtClean="0">
              <a:solidFill>
                <a:schemeClr val="bg1"/>
              </a:solidFill>
              <a:latin typeface="Times New Roman" pitchFamily="18" charset="0"/>
              <a:cs typeface="Times New Roman" pitchFamily="18" charset="0"/>
            </a:endParaRPr>
          </a:p>
          <a:p>
            <a:pPr algn="ctr">
              <a:buNone/>
            </a:pPr>
            <a:endParaRPr lang="en-US" sz="1200" dirty="0" smtClean="0">
              <a:solidFill>
                <a:schemeClr val="bg1"/>
              </a:solidFill>
              <a:latin typeface="Times New Roman" pitchFamily="18" charset="0"/>
              <a:cs typeface="Times New Roman" pitchFamily="18" charset="0"/>
            </a:endParaRPr>
          </a:p>
          <a:p>
            <a:pPr algn="ctr">
              <a:buNone/>
            </a:pPr>
            <a:r>
              <a:rPr lang="en-US" sz="1400" dirty="0" smtClean="0">
                <a:solidFill>
                  <a:schemeClr val="bg1"/>
                </a:solidFill>
                <a:latin typeface="Times New Roman" pitchFamily="18" charset="0"/>
                <a:cs typeface="Times New Roman" pitchFamily="18" charset="0"/>
              </a:rPr>
              <a:t>By:</a:t>
            </a:r>
          </a:p>
          <a:p>
            <a:pPr algn="ctr">
              <a:buNone/>
            </a:pPr>
            <a:r>
              <a:rPr lang="en-US" sz="1400" b="1" dirty="0" err="1" smtClean="0">
                <a:solidFill>
                  <a:schemeClr val="bg1"/>
                </a:solidFill>
                <a:latin typeface="Times New Roman" pitchFamily="18" charset="0"/>
                <a:cs typeface="Times New Roman" pitchFamily="18" charset="0"/>
              </a:rPr>
              <a:t>Gurkirat</a:t>
            </a:r>
            <a:r>
              <a:rPr lang="en-US" sz="1400" b="1" dirty="0" smtClean="0">
                <a:solidFill>
                  <a:schemeClr val="bg1"/>
                </a:solidFill>
                <a:latin typeface="Times New Roman" pitchFamily="18" charset="0"/>
                <a:cs typeface="Times New Roman" pitchFamily="18" charset="0"/>
              </a:rPr>
              <a:t> Singh(32/CSE1/2020)</a:t>
            </a:r>
            <a:endParaRPr lang="en-US" sz="1400" dirty="0" smtClean="0">
              <a:solidFill>
                <a:schemeClr val="bg1"/>
              </a:solidFill>
              <a:latin typeface="Times New Roman" pitchFamily="18" charset="0"/>
              <a:cs typeface="Times New Roman" pitchFamily="18" charset="0"/>
            </a:endParaRPr>
          </a:p>
          <a:p>
            <a:pPr algn="ctr">
              <a:buNone/>
            </a:pPr>
            <a:r>
              <a:rPr lang="en-US" sz="1200" b="1" dirty="0" smtClean="0">
                <a:solidFill>
                  <a:schemeClr val="bg1"/>
                </a:solidFill>
                <a:latin typeface="Times New Roman" pitchFamily="18" charset="0"/>
                <a:cs typeface="Times New Roman" pitchFamily="18" charset="0"/>
              </a:rPr>
              <a:t> </a:t>
            </a:r>
          </a:p>
          <a:p>
            <a:pPr algn="ctr">
              <a:buNone/>
            </a:pPr>
            <a:endParaRPr lang="en-IN" sz="1200" b="1" dirty="0" smtClean="0">
              <a:solidFill>
                <a:schemeClr val="bg1"/>
              </a:solidFill>
              <a:latin typeface="Times New Roman" pitchFamily="18" charset="0"/>
              <a:cs typeface="Times New Roman" pitchFamily="18" charset="0"/>
            </a:endParaRPr>
          </a:p>
          <a:p>
            <a:pPr algn="ctr">
              <a:buNone/>
            </a:pPr>
            <a:endParaRPr lang="en-US" sz="1200" dirty="0" smtClean="0">
              <a:solidFill>
                <a:schemeClr val="bg1"/>
              </a:solidFill>
              <a:latin typeface="Times New Roman" pitchFamily="18" charset="0"/>
              <a:cs typeface="Times New Roman" pitchFamily="18" charset="0"/>
            </a:endParaRPr>
          </a:p>
          <a:p>
            <a:pPr algn="ctr">
              <a:buNone/>
            </a:pPr>
            <a:r>
              <a:rPr lang="en-US" sz="1400" b="1" dirty="0" smtClean="0">
                <a:solidFill>
                  <a:schemeClr val="bg1"/>
                </a:solidFill>
                <a:latin typeface="Times New Roman" pitchFamily="18" charset="0"/>
                <a:cs typeface="Times New Roman" pitchFamily="18" charset="0"/>
              </a:rPr>
              <a:t>Department of Computer Science &amp; Engineering</a:t>
            </a:r>
            <a:endParaRPr lang="en-US" sz="1400" dirty="0" smtClean="0">
              <a:solidFill>
                <a:schemeClr val="bg1"/>
              </a:solidFill>
              <a:latin typeface="Times New Roman" pitchFamily="18" charset="0"/>
              <a:cs typeface="Times New Roman" pitchFamily="18" charset="0"/>
            </a:endParaRPr>
          </a:p>
          <a:p>
            <a:pPr algn="ctr">
              <a:buNone/>
            </a:pPr>
            <a:r>
              <a:rPr lang="en-US" sz="1400" b="1" dirty="0" smtClean="0">
                <a:solidFill>
                  <a:schemeClr val="bg1"/>
                </a:solidFill>
                <a:latin typeface="Times New Roman" pitchFamily="18" charset="0"/>
                <a:cs typeface="Times New Roman" pitchFamily="18" charset="0"/>
              </a:rPr>
              <a:t>Guru </a:t>
            </a:r>
            <a:r>
              <a:rPr lang="en-US" sz="1400" b="1" dirty="0" err="1" smtClean="0">
                <a:solidFill>
                  <a:schemeClr val="bg1"/>
                </a:solidFill>
                <a:latin typeface="Times New Roman" pitchFamily="18" charset="0"/>
                <a:cs typeface="Times New Roman" pitchFamily="18" charset="0"/>
              </a:rPr>
              <a:t>Tegh</a:t>
            </a:r>
            <a:r>
              <a:rPr lang="en-US" sz="1400" b="1" dirty="0" smtClean="0">
                <a:solidFill>
                  <a:schemeClr val="bg1"/>
                </a:solidFill>
                <a:latin typeface="Times New Roman" pitchFamily="18" charset="0"/>
                <a:cs typeface="Times New Roman" pitchFamily="18" charset="0"/>
              </a:rPr>
              <a:t> </a:t>
            </a:r>
            <a:r>
              <a:rPr lang="en-US" sz="1400" b="1" dirty="0" err="1" smtClean="0">
                <a:solidFill>
                  <a:schemeClr val="bg1"/>
                </a:solidFill>
                <a:latin typeface="Times New Roman" pitchFamily="18" charset="0"/>
                <a:cs typeface="Times New Roman" pitchFamily="18" charset="0"/>
              </a:rPr>
              <a:t>Bahadur</a:t>
            </a:r>
            <a:r>
              <a:rPr lang="en-US" sz="1400" b="1" dirty="0" smtClean="0">
                <a:solidFill>
                  <a:schemeClr val="bg1"/>
                </a:solidFill>
                <a:latin typeface="Times New Roman" pitchFamily="18" charset="0"/>
                <a:cs typeface="Times New Roman" pitchFamily="18" charset="0"/>
              </a:rPr>
              <a:t> Institute of Technology</a:t>
            </a:r>
            <a:endParaRPr lang="en-US" sz="1400" dirty="0" smtClean="0">
              <a:solidFill>
                <a:schemeClr val="bg1"/>
              </a:solidFill>
              <a:latin typeface="Times New Roman" pitchFamily="18" charset="0"/>
              <a:cs typeface="Times New Roman" pitchFamily="18" charset="0"/>
            </a:endParaRPr>
          </a:p>
          <a:p>
            <a:pPr algn="ctr">
              <a:buNone/>
            </a:pPr>
            <a:r>
              <a:rPr lang="en-US" sz="1400" dirty="0" smtClean="0">
                <a:solidFill>
                  <a:schemeClr val="bg1"/>
                </a:solidFill>
                <a:latin typeface="Times New Roman" pitchFamily="18" charset="0"/>
                <a:cs typeface="Times New Roman" pitchFamily="18" charset="0"/>
              </a:rPr>
              <a:t> </a:t>
            </a:r>
          </a:p>
          <a:p>
            <a:pPr algn="ctr">
              <a:buNone/>
            </a:pPr>
            <a:r>
              <a:rPr lang="en-US" sz="1400" b="1" dirty="0" smtClean="0">
                <a:solidFill>
                  <a:schemeClr val="bg1"/>
                </a:solidFill>
                <a:latin typeface="Times New Roman" pitchFamily="18" charset="0"/>
                <a:cs typeface="Times New Roman" pitchFamily="18" charset="0"/>
              </a:rPr>
              <a:t>Guru </a:t>
            </a:r>
            <a:r>
              <a:rPr lang="en-US" sz="1400" b="1" dirty="0" err="1" smtClean="0">
                <a:solidFill>
                  <a:schemeClr val="bg1"/>
                </a:solidFill>
                <a:latin typeface="Times New Roman" pitchFamily="18" charset="0"/>
                <a:cs typeface="Times New Roman" pitchFamily="18" charset="0"/>
              </a:rPr>
              <a:t>Gobind</a:t>
            </a:r>
            <a:r>
              <a:rPr lang="en-US" sz="1400" b="1" dirty="0" smtClean="0">
                <a:solidFill>
                  <a:schemeClr val="bg1"/>
                </a:solidFill>
                <a:latin typeface="Times New Roman" pitchFamily="18" charset="0"/>
                <a:cs typeface="Times New Roman" pitchFamily="18" charset="0"/>
              </a:rPr>
              <a:t> Singh </a:t>
            </a:r>
            <a:r>
              <a:rPr lang="en-US" sz="1400" b="1" dirty="0" err="1" smtClean="0">
                <a:solidFill>
                  <a:schemeClr val="bg1"/>
                </a:solidFill>
                <a:latin typeface="Times New Roman" pitchFamily="18" charset="0"/>
                <a:cs typeface="Times New Roman" pitchFamily="18" charset="0"/>
              </a:rPr>
              <a:t>Indraprastha</a:t>
            </a:r>
            <a:r>
              <a:rPr lang="en-US" sz="1400" b="1" dirty="0" smtClean="0">
                <a:solidFill>
                  <a:schemeClr val="bg1"/>
                </a:solidFill>
                <a:latin typeface="Times New Roman" pitchFamily="18" charset="0"/>
                <a:cs typeface="Times New Roman" pitchFamily="18" charset="0"/>
              </a:rPr>
              <a:t> University</a:t>
            </a:r>
            <a:endParaRPr lang="en-US" sz="1400" dirty="0" smtClean="0">
              <a:solidFill>
                <a:schemeClr val="bg1"/>
              </a:solidFill>
              <a:latin typeface="Times New Roman" pitchFamily="18" charset="0"/>
              <a:cs typeface="Times New Roman" pitchFamily="18" charset="0"/>
            </a:endParaRPr>
          </a:p>
          <a:p>
            <a:pPr algn="ctr">
              <a:buNone/>
            </a:pPr>
            <a:r>
              <a:rPr lang="en-US" sz="1400" b="1" dirty="0" err="1" smtClean="0">
                <a:solidFill>
                  <a:schemeClr val="bg1"/>
                </a:solidFill>
                <a:latin typeface="Times New Roman" pitchFamily="18" charset="0"/>
                <a:cs typeface="Times New Roman" pitchFamily="18" charset="0"/>
              </a:rPr>
              <a:t>Dwarka</a:t>
            </a:r>
            <a:r>
              <a:rPr lang="en-US" sz="1400" b="1" dirty="0" smtClean="0">
                <a:solidFill>
                  <a:schemeClr val="bg1"/>
                </a:solidFill>
                <a:latin typeface="Times New Roman" pitchFamily="18" charset="0"/>
                <a:cs typeface="Times New Roman" pitchFamily="18" charset="0"/>
              </a:rPr>
              <a:t>, New Delhi </a:t>
            </a:r>
            <a:endParaRPr lang="en-US" sz="1400" dirty="0" smtClean="0">
              <a:solidFill>
                <a:schemeClr val="bg1"/>
              </a:solidFill>
              <a:latin typeface="Times New Roman" pitchFamily="18" charset="0"/>
              <a:cs typeface="Times New Roman" pitchFamily="18" charset="0"/>
            </a:endParaRPr>
          </a:p>
          <a:p>
            <a:pPr algn="ctr">
              <a:buNone/>
            </a:pPr>
            <a:r>
              <a:rPr lang="en-US" sz="1400" b="1" dirty="0" smtClean="0">
                <a:solidFill>
                  <a:schemeClr val="bg1"/>
                </a:solidFill>
                <a:latin typeface="Times New Roman" pitchFamily="18" charset="0"/>
                <a:cs typeface="Times New Roman" pitchFamily="18" charset="0"/>
              </a:rPr>
              <a:t>Year 2017-2021 </a:t>
            </a:r>
            <a:endParaRPr lang="en-US" sz="1400" dirty="0" smtClean="0">
              <a:solidFill>
                <a:schemeClr val="bg1"/>
              </a:solidFill>
              <a:latin typeface="Times New Roman" pitchFamily="18" charset="0"/>
              <a:cs typeface="Times New Roman" pitchFamily="18" charset="0"/>
            </a:endParaRPr>
          </a:p>
          <a:p>
            <a:pPr algn="ctr">
              <a:buNone/>
            </a:pPr>
            <a:endParaRPr lang="en-US" sz="1800" dirty="0">
              <a:solidFill>
                <a:schemeClr val="bg1"/>
              </a:solidFill>
              <a:latin typeface="Times New Roman" pitchFamily="18" charset="0"/>
              <a:cs typeface="Times New Roman" pitchFamily="18" charset="0"/>
            </a:endParaRPr>
          </a:p>
        </p:txBody>
      </p:sp>
      <p:pic>
        <p:nvPicPr>
          <p:cNvPr id="6" name="Picture 5"/>
          <p:cNvPicPr/>
          <p:nvPr/>
        </p:nvPicPr>
        <p:blipFill>
          <a:blip r:embed="rId3" cstate="print"/>
          <a:stretch>
            <a:fillRect/>
          </a:stretch>
        </p:blipFill>
        <p:spPr>
          <a:xfrm>
            <a:off x="5588499" y="3854948"/>
            <a:ext cx="936625" cy="898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0743" y="165336"/>
            <a:ext cx="9354148" cy="722939"/>
          </a:xfrm>
        </p:spPr>
        <p:txBody>
          <a:bodyPr/>
          <a:lstStyle/>
          <a:p>
            <a:r>
              <a:rPr lang="en-US" dirty="0" smtClean="0">
                <a:solidFill>
                  <a:schemeClr val="bg1"/>
                </a:solidFill>
              </a:rPr>
              <a:t> </a:t>
            </a:r>
            <a:r>
              <a:rPr lang="en-US" sz="3600" b="1" dirty="0" smtClean="0">
                <a:solidFill>
                  <a:schemeClr val="bg1"/>
                </a:solidFill>
                <a:latin typeface="Times New Roman" pitchFamily="18" charset="0"/>
                <a:cs typeface="Times New Roman" pitchFamily="18" charset="0"/>
              </a:rPr>
              <a:t>ER </a:t>
            </a:r>
            <a:r>
              <a:rPr lang="en-US" sz="3600" b="1" dirty="0" smtClean="0">
                <a:solidFill>
                  <a:schemeClr val="bg1"/>
                </a:solidFill>
                <a:latin typeface="Times New Roman" pitchFamily="18" charset="0"/>
                <a:cs typeface="Times New Roman" pitchFamily="18" charset="0"/>
              </a:rPr>
              <a:t>DIAGRAM </a:t>
            </a:r>
            <a:endParaRPr lang="en-US" sz="3600" b="1" dirty="0">
              <a:solidFill>
                <a:schemeClr val="bg1"/>
              </a:solidFill>
              <a:latin typeface="Times New Roman" pitchFamily="18" charset="0"/>
              <a:cs typeface="Times New Roman" pitchFamily="18" charset="0"/>
            </a:endParaRPr>
          </a:p>
        </p:txBody>
      </p:sp>
      <p:pic>
        <p:nvPicPr>
          <p:cNvPr id="5" name="Picture 4" descr="C:\Users\Gurkirat\AppData\Local\Microsoft\Windows\INetCache\Content.Word\3-Figure1-1.png"/>
          <p:cNvPicPr/>
          <p:nvPr/>
        </p:nvPicPr>
        <p:blipFill>
          <a:blip r:embed="rId2"/>
          <a:srcRect b="3896"/>
          <a:stretch>
            <a:fillRect/>
          </a:stretch>
        </p:blipFill>
        <p:spPr bwMode="auto">
          <a:xfrm>
            <a:off x="-1" y="1201784"/>
            <a:ext cx="12192001" cy="5656216"/>
          </a:xfrm>
          <a:prstGeom prst="rect">
            <a:avLst/>
          </a:prstGeom>
          <a:noFill/>
          <a:ln w="9525">
            <a:noFill/>
            <a:miter lim="800000"/>
            <a:headEnd/>
            <a:tailEnd/>
          </a:ln>
        </p:spPr>
      </p:pic>
    </p:spTree>
    <p:extLst>
      <p:ext uri="{BB962C8B-B14F-4D97-AF65-F5344CB8AC3E}">
        <p14:creationId xmlns="" xmlns:p14="http://schemas.microsoft.com/office/powerpoint/2010/main" val="3014587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1974" y="0"/>
            <a:ext cx="9404723" cy="801316"/>
          </a:xfrm>
        </p:spPr>
        <p:txBody>
          <a:bodyPr/>
          <a:lstStyle/>
          <a:p>
            <a:r>
              <a:rPr lang="en-US" dirty="0" smtClean="0"/>
              <a:t>		</a:t>
            </a:r>
            <a:r>
              <a:rPr lang="en-US" sz="3600" b="1" dirty="0" smtClean="0">
                <a:latin typeface="Times New Roman" pitchFamily="18" charset="0"/>
                <a:cs typeface="Times New Roman" pitchFamily="18" charset="0"/>
              </a:rPr>
              <a:t>	</a:t>
            </a:r>
            <a:r>
              <a:rPr lang="en-US" sz="3600" b="1" dirty="0" smtClean="0">
                <a:solidFill>
                  <a:schemeClr val="bg1"/>
                </a:solidFill>
                <a:latin typeface="Times New Roman" pitchFamily="18" charset="0"/>
                <a:cs typeface="Times New Roman" pitchFamily="18" charset="0"/>
              </a:rPr>
              <a:t>Use Case Diagram</a:t>
            </a:r>
            <a:endParaRPr lang="en-US" sz="3600" b="1" dirty="0">
              <a:solidFill>
                <a:schemeClr val="bg1"/>
              </a:solidFill>
              <a:latin typeface="Times New Roman" pitchFamily="18" charset="0"/>
              <a:cs typeface="Times New Roman" pitchFamily="18" charset="0"/>
            </a:endParaRPr>
          </a:p>
        </p:txBody>
      </p:sp>
      <p:pic>
        <p:nvPicPr>
          <p:cNvPr id="6" name="Picture 5" descr="C:\Users\Gurkirat\Pictures\Screenshots\Screenshot (1868).png"/>
          <p:cNvPicPr/>
          <p:nvPr/>
        </p:nvPicPr>
        <p:blipFill>
          <a:blip r:embed="rId3"/>
          <a:srcRect l="33629" t="25150" r="28867" b="18571"/>
          <a:stretch>
            <a:fillRect/>
          </a:stretch>
        </p:blipFill>
        <p:spPr bwMode="auto">
          <a:xfrm>
            <a:off x="2181497" y="770710"/>
            <a:ext cx="7981405" cy="6087290"/>
          </a:xfrm>
          <a:prstGeom prst="rect">
            <a:avLst/>
          </a:prstGeom>
          <a:noFill/>
        </p:spPr>
      </p:pic>
    </p:spTree>
    <p:extLst>
      <p:ext uri="{BB962C8B-B14F-4D97-AF65-F5344CB8AC3E}">
        <p14:creationId xmlns="" xmlns:p14="http://schemas.microsoft.com/office/powerpoint/2010/main" val="572862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2787" y="309027"/>
            <a:ext cx="4304712" cy="644562"/>
          </a:xfrm>
        </p:spPr>
        <p:txBody>
          <a:bodyPr/>
          <a:lstStyle/>
          <a:p>
            <a:r>
              <a:rPr lang="en-US" sz="3600" b="1" dirty="0" smtClean="0">
                <a:solidFill>
                  <a:schemeClr val="bg1"/>
                </a:solidFill>
                <a:latin typeface="Times New Roman" pitchFamily="18" charset="0"/>
                <a:cs typeface="Times New Roman" pitchFamily="18" charset="0"/>
              </a:rPr>
              <a:t>Class Diagram</a:t>
            </a:r>
            <a:endParaRPr lang="en-US" sz="3600" b="1" dirty="0">
              <a:solidFill>
                <a:schemeClr val="bg1"/>
              </a:solidFill>
              <a:latin typeface="Times New Roman" pitchFamily="18" charset="0"/>
              <a:cs typeface="Times New Roman" pitchFamily="18" charset="0"/>
            </a:endParaRPr>
          </a:p>
        </p:txBody>
      </p:sp>
      <p:pic>
        <p:nvPicPr>
          <p:cNvPr id="5" name="Picture 4" descr="C:\Users\Gurkirat\Pictures\Screenshots\Screenshot (1869).png"/>
          <p:cNvPicPr/>
          <p:nvPr/>
        </p:nvPicPr>
        <p:blipFill>
          <a:blip r:embed="rId2"/>
          <a:srcRect l="33980" t="19478" r="34816" b="12729"/>
          <a:stretch>
            <a:fillRect/>
          </a:stretch>
        </p:blipFill>
        <p:spPr bwMode="auto">
          <a:xfrm>
            <a:off x="3122023" y="300446"/>
            <a:ext cx="7184571" cy="655755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6740" y="243712"/>
            <a:ext cx="9404723" cy="683751"/>
          </a:xfrm>
        </p:spPr>
        <p:txBody>
          <a:bodyPr/>
          <a:lstStyle/>
          <a:p>
            <a:r>
              <a:rPr lang="en-US" sz="3600" dirty="0" smtClean="0">
                <a:latin typeface="Times New Roman" pitchFamily="18" charset="0"/>
                <a:cs typeface="Times New Roman" pitchFamily="18" charset="0"/>
              </a:rPr>
              <a:t>			</a:t>
            </a:r>
            <a:r>
              <a:rPr lang="en-US" sz="3600" b="1" dirty="0" smtClean="0">
                <a:latin typeface="Times New Roman" pitchFamily="18" charset="0"/>
                <a:cs typeface="Times New Roman" pitchFamily="18" charset="0"/>
              </a:rPr>
              <a:t>	</a:t>
            </a:r>
            <a:r>
              <a:rPr lang="en-US" sz="3600" b="1" dirty="0" smtClean="0">
                <a:solidFill>
                  <a:schemeClr val="bg1"/>
                </a:solidFill>
                <a:latin typeface="Times New Roman" pitchFamily="18" charset="0"/>
                <a:cs typeface="Times New Roman" pitchFamily="18" charset="0"/>
              </a:rPr>
              <a:t>	TECHNOLOGIES USED</a:t>
            </a:r>
            <a:endParaRPr lang="en-US" sz="36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509452" y="999309"/>
            <a:ext cx="11351622" cy="5257799"/>
          </a:xfrm>
        </p:spPr>
        <p:txBody>
          <a:bodyPr>
            <a:noAutofit/>
          </a:bodyPr>
          <a:lstStyle/>
          <a:p>
            <a:pPr marL="0" indent="0">
              <a:buNone/>
            </a:pPr>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1. </a:t>
            </a:r>
            <a:r>
              <a:rPr lang="en-US" sz="1800" b="1" dirty="0" smtClean="0">
                <a:solidFill>
                  <a:schemeClr val="bg1"/>
                </a:solidFill>
                <a:latin typeface="Times New Roman" pitchFamily="18" charset="0"/>
                <a:cs typeface="Times New Roman" pitchFamily="18" charset="0"/>
              </a:rPr>
              <a:t>PYTHON</a:t>
            </a:r>
            <a:r>
              <a:rPr lang="en-US" sz="1800" b="1" dirty="0" smtClean="0">
                <a:solidFill>
                  <a:schemeClr val="bg1"/>
                </a:solidFill>
                <a:latin typeface="Times New Roman" pitchFamily="18" charset="0"/>
                <a:cs typeface="Times New Roman" pitchFamily="18" charset="0"/>
              </a:rPr>
              <a:t>:</a:t>
            </a:r>
          </a:p>
          <a:p>
            <a:pPr marL="0" indent="0">
              <a:buNone/>
            </a:pPr>
            <a:r>
              <a:rPr lang="en-IN" sz="1800" dirty="0">
                <a:solidFill>
                  <a:schemeClr val="bg1"/>
                </a:solidFill>
                <a:latin typeface="Times New Roman" pitchFamily="18" charset="0"/>
                <a:cs typeface="Times New Roman" pitchFamily="18" charset="0"/>
              </a:rPr>
              <a:t>The main technology used in the project is </a:t>
            </a:r>
            <a:r>
              <a:rPr lang="en-IN" sz="1800" b="1" dirty="0" smtClean="0">
                <a:solidFill>
                  <a:schemeClr val="bg1"/>
                </a:solidFill>
                <a:latin typeface="Times New Roman" pitchFamily="18" charset="0"/>
                <a:cs typeface="Times New Roman" pitchFamily="18" charset="0"/>
              </a:rPr>
              <a:t>PYTHON. </a:t>
            </a:r>
            <a:r>
              <a:rPr lang="en-US" sz="1800" dirty="0" smtClean="0">
                <a:solidFill>
                  <a:schemeClr val="bg1"/>
                </a:solidFill>
                <a:latin typeface="Times New Roman" pitchFamily="18" charset="0"/>
                <a:cs typeface="Times New Roman" pitchFamily="18" charset="0"/>
              </a:rPr>
              <a:t>The Python language has diversified application in the software development companies </a:t>
            </a:r>
            <a:endParaRPr lang="en-IN" sz="1800" dirty="0" smtClean="0">
              <a:solidFill>
                <a:schemeClr val="bg1"/>
              </a:solidFill>
              <a:latin typeface="Times New Roman" pitchFamily="18" charset="0"/>
              <a:cs typeface="Times New Roman" pitchFamily="18" charset="0"/>
            </a:endParaRPr>
          </a:p>
          <a:p>
            <a:pPr marL="0" indent="0">
              <a:buNone/>
            </a:pPr>
            <a:r>
              <a:rPr lang="en-IN" sz="1800" dirty="0" smtClean="0">
                <a:solidFill>
                  <a:schemeClr val="bg1"/>
                </a:solidFill>
                <a:latin typeface="Times New Roman" pitchFamily="18" charset="0"/>
                <a:cs typeface="Times New Roman" pitchFamily="18" charset="0"/>
              </a:rPr>
              <a:t>Some </a:t>
            </a:r>
            <a:r>
              <a:rPr lang="en-IN" sz="1800" dirty="0" smtClean="0">
                <a:solidFill>
                  <a:schemeClr val="bg1"/>
                </a:solidFill>
                <a:latin typeface="Times New Roman" pitchFamily="18" charset="0"/>
                <a:cs typeface="Times New Roman" pitchFamily="18" charset="0"/>
              </a:rPr>
              <a:t>important </a:t>
            </a:r>
            <a:r>
              <a:rPr lang="en-IN" sz="1800" dirty="0">
                <a:solidFill>
                  <a:schemeClr val="bg1"/>
                </a:solidFill>
                <a:latin typeface="Times New Roman" pitchFamily="18" charset="0"/>
                <a:cs typeface="Times New Roman" pitchFamily="18" charset="0"/>
              </a:rPr>
              <a:t>features of Java are as follows : </a:t>
            </a:r>
            <a:r>
              <a:rPr lang="en-US" sz="1800" dirty="0" smtClean="0">
                <a:solidFill>
                  <a:schemeClr val="bg1"/>
                </a:solidFill>
                <a:latin typeface="Times New Roman" pitchFamily="18" charset="0"/>
                <a:cs typeface="Times New Roman" pitchFamily="18" charset="0"/>
              </a:rPr>
              <a:t>Simple</a:t>
            </a:r>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ea typeface="MS Mincho" pitchFamily="49" charset="-128"/>
                <a:cs typeface="Times New Roman" pitchFamily="18" charset="0"/>
              </a:rPr>
              <a:t>Extensive </a:t>
            </a:r>
            <a:r>
              <a:rPr lang="en-US" sz="1800" dirty="0" smtClean="0">
                <a:solidFill>
                  <a:schemeClr val="bg1"/>
                </a:solidFill>
                <a:latin typeface="Times New Roman" pitchFamily="18" charset="0"/>
                <a:ea typeface="MS Mincho" pitchFamily="49" charset="-128"/>
                <a:cs typeface="Times New Roman" pitchFamily="18" charset="0"/>
              </a:rPr>
              <a:t>Support </a:t>
            </a:r>
            <a:r>
              <a:rPr lang="en-US" sz="1800" dirty="0" smtClean="0">
                <a:solidFill>
                  <a:schemeClr val="bg1"/>
                </a:solidFill>
                <a:latin typeface="Times New Roman" pitchFamily="18" charset="0"/>
                <a:ea typeface="MS Mincho" pitchFamily="49" charset="-128"/>
                <a:cs typeface="Times New Roman" pitchFamily="18" charset="0"/>
              </a:rPr>
              <a:t>Libraries, </a:t>
            </a:r>
            <a:r>
              <a:rPr lang="en-IN" sz="1800" dirty="0" smtClean="0">
                <a:solidFill>
                  <a:schemeClr val="bg1"/>
                </a:solidFill>
                <a:latin typeface="Times New Roman" pitchFamily="18" charset="0"/>
                <a:cs typeface="Times New Roman" pitchFamily="18" charset="0"/>
              </a:rPr>
              <a:t>Less </a:t>
            </a:r>
            <a:r>
              <a:rPr lang="en-IN" sz="1800" dirty="0" smtClean="0">
                <a:solidFill>
                  <a:schemeClr val="bg1"/>
                </a:solidFill>
                <a:latin typeface="Times New Roman" pitchFamily="18" charset="0"/>
                <a:cs typeface="Times New Roman" pitchFamily="18" charset="0"/>
              </a:rPr>
              <a:t>lines of </a:t>
            </a:r>
            <a:r>
              <a:rPr lang="en-IN" sz="1800" dirty="0" smtClean="0">
                <a:solidFill>
                  <a:schemeClr val="bg1"/>
                </a:solidFill>
                <a:latin typeface="Times New Roman" pitchFamily="18" charset="0"/>
                <a:cs typeface="Times New Roman" pitchFamily="18" charset="0"/>
              </a:rPr>
              <a:t>Code</a:t>
            </a:r>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Large Community, Integration Feature</a:t>
            </a:r>
          </a:p>
          <a:p>
            <a:pPr marL="0" indent="0">
              <a:buNone/>
            </a:pPr>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2. </a:t>
            </a:r>
            <a:r>
              <a:rPr lang="en-US" sz="1800" b="1" dirty="0" smtClean="0">
                <a:solidFill>
                  <a:schemeClr val="bg1"/>
                </a:solidFill>
                <a:latin typeface="Times New Roman" pitchFamily="18" charset="0"/>
                <a:cs typeface="Times New Roman" pitchFamily="18" charset="0"/>
              </a:rPr>
              <a:t>SPYDER:</a:t>
            </a:r>
          </a:p>
          <a:p>
            <a:pPr marL="0" indent="0">
              <a:buNone/>
            </a:pPr>
            <a:r>
              <a:rPr lang="en-US" sz="1800" dirty="0" err="1" smtClean="0">
                <a:solidFill>
                  <a:schemeClr val="bg1"/>
                </a:solidFill>
                <a:latin typeface="Times New Roman" pitchFamily="18" charset="0"/>
                <a:cs typeface="Times New Roman" pitchFamily="18" charset="0"/>
              </a:rPr>
              <a:t>Spyder</a:t>
            </a:r>
            <a:r>
              <a:rPr lang="en-US" sz="1800" dirty="0" smtClean="0">
                <a:solidFill>
                  <a:schemeClr val="bg1"/>
                </a:solidFill>
                <a:latin typeface="Times New Roman" pitchFamily="18" charset="0"/>
                <a:cs typeface="Times New Roman" pitchFamily="18" charset="0"/>
              </a:rPr>
              <a:t> notebooks have seen enthusiastic adoption in the data science community, to an extent where they are increasingly replacing Microsoft Word as the default authoring environment for research.</a:t>
            </a:r>
            <a:endParaRPr lang="en-US" sz="1800" b="1" dirty="0" smtClean="0">
              <a:solidFill>
                <a:schemeClr val="bg1"/>
              </a:solidFill>
              <a:latin typeface="Times New Roman" pitchFamily="18" charset="0"/>
              <a:cs typeface="Times New Roman" pitchFamily="18" charset="0"/>
            </a:endParaRPr>
          </a:p>
          <a:p>
            <a:pPr marL="0" indent="0">
              <a:buNone/>
            </a:pPr>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3. </a:t>
            </a:r>
            <a:r>
              <a:rPr lang="en-US" sz="1800" b="1" dirty="0" smtClean="0">
                <a:solidFill>
                  <a:schemeClr val="bg1"/>
                </a:solidFill>
                <a:latin typeface="Times New Roman" pitchFamily="18" charset="0"/>
                <a:cs typeface="Times New Roman" pitchFamily="18" charset="0"/>
              </a:rPr>
              <a:t>IMAGE PROCESSING:</a:t>
            </a:r>
          </a:p>
          <a:p>
            <a:pPr lvl="1"/>
            <a:r>
              <a:rPr lang="en-US" sz="1600" dirty="0" smtClean="0">
                <a:solidFill>
                  <a:schemeClr val="bg1"/>
                </a:solidFill>
                <a:latin typeface="Times New Roman" pitchFamily="18" charset="0"/>
                <a:cs typeface="Times New Roman" pitchFamily="18" charset="0"/>
              </a:rPr>
              <a:t>In computer science, digital image processing is the  use  of  computer algorithms to   perform  image  processing  on digital </a:t>
            </a:r>
            <a:r>
              <a:rPr lang="en-US" sz="1600" dirty="0" smtClean="0">
                <a:solidFill>
                  <a:schemeClr val="bg1"/>
                </a:solidFill>
                <a:latin typeface="Times New Roman" pitchFamily="18" charset="0"/>
                <a:cs typeface="Times New Roman" pitchFamily="18" charset="0"/>
              </a:rPr>
              <a:t>images.</a:t>
            </a:r>
          </a:p>
          <a:p>
            <a:pPr lvl="1"/>
            <a:r>
              <a:rPr lang="en-IN" sz="1600" dirty="0" smtClean="0">
                <a:solidFill>
                  <a:schemeClr val="bg1"/>
                </a:solidFill>
                <a:latin typeface="Times New Roman" pitchFamily="18" charset="0"/>
                <a:cs typeface="Times New Roman" pitchFamily="18" charset="0"/>
              </a:rPr>
              <a:t>In </a:t>
            </a:r>
            <a:r>
              <a:rPr lang="en-IN" sz="1600" dirty="0" smtClean="0">
                <a:solidFill>
                  <a:schemeClr val="bg1"/>
                </a:solidFill>
                <a:latin typeface="Times New Roman" pitchFamily="18" charset="0"/>
                <a:cs typeface="Times New Roman" pitchFamily="18" charset="0"/>
              </a:rPr>
              <a:t>our program we used </a:t>
            </a:r>
            <a:r>
              <a:rPr lang="en-IN" sz="1600" dirty="0" err="1" smtClean="0">
                <a:solidFill>
                  <a:schemeClr val="bg1"/>
                </a:solidFill>
                <a:latin typeface="Times New Roman" pitchFamily="18" charset="0"/>
                <a:cs typeface="Times New Roman" pitchFamily="18" charset="0"/>
              </a:rPr>
              <a:t>Dlib</a:t>
            </a:r>
            <a:r>
              <a:rPr lang="en-IN" sz="1600" dirty="0" smtClean="0">
                <a:solidFill>
                  <a:schemeClr val="bg1"/>
                </a:solidFill>
                <a:latin typeface="Times New Roman" pitchFamily="18" charset="0"/>
                <a:cs typeface="Times New Roman" pitchFamily="18" charset="0"/>
              </a:rPr>
              <a:t>, a pre-trained program trained on the HELEN dataset to detect human faces using the pre-defined 68 landmarks</a:t>
            </a:r>
            <a:r>
              <a:rPr lang="en-IN" sz="1600" dirty="0" smtClean="0">
                <a:solidFill>
                  <a:schemeClr val="bg1"/>
                </a:solidFill>
                <a:latin typeface="Times New Roman" pitchFamily="18" charset="0"/>
                <a:cs typeface="Times New Roman" pitchFamily="18" charset="0"/>
              </a:rPr>
              <a:t>.</a:t>
            </a:r>
            <a:endParaRPr lang="en-US" sz="1600" dirty="0" smtClean="0">
              <a:solidFill>
                <a:schemeClr val="bg1"/>
              </a:solidFill>
              <a:latin typeface="Times New Roman" pitchFamily="18" charset="0"/>
              <a:cs typeface="Times New Roman" pitchFamily="18" charset="0"/>
            </a:endParaRPr>
          </a:p>
          <a:p>
            <a:pPr lvl="1"/>
            <a:r>
              <a:rPr lang="en-IN" sz="1600" dirty="0" smtClean="0">
                <a:solidFill>
                  <a:schemeClr val="bg1"/>
                </a:solidFill>
                <a:latin typeface="Times New Roman" pitchFamily="18" charset="0"/>
                <a:cs typeface="Times New Roman" pitchFamily="18" charset="0"/>
              </a:rPr>
              <a:t>After passing our video feed to the </a:t>
            </a:r>
            <a:r>
              <a:rPr lang="en-IN" sz="1600" dirty="0" err="1" smtClean="0">
                <a:solidFill>
                  <a:schemeClr val="bg1"/>
                </a:solidFill>
                <a:latin typeface="Times New Roman" pitchFamily="18" charset="0"/>
                <a:cs typeface="Times New Roman" pitchFamily="18" charset="0"/>
              </a:rPr>
              <a:t>dlib</a:t>
            </a:r>
            <a:r>
              <a:rPr lang="en-IN" sz="1600" dirty="0" smtClean="0">
                <a:solidFill>
                  <a:schemeClr val="bg1"/>
                </a:solidFill>
                <a:latin typeface="Times New Roman" pitchFamily="18" charset="0"/>
                <a:cs typeface="Times New Roman" pitchFamily="18" charset="0"/>
              </a:rPr>
              <a:t> frame by frame, we are able to detect left eye and right eye features of the face</a:t>
            </a:r>
            <a:r>
              <a:rPr lang="en-IN" sz="1600" dirty="0" smtClean="0">
                <a:solidFill>
                  <a:schemeClr val="bg1"/>
                </a:solidFill>
                <a:latin typeface="Times New Roman" pitchFamily="18" charset="0"/>
                <a:cs typeface="Times New Roman" pitchFamily="18" charset="0"/>
              </a:rPr>
              <a:t>.</a:t>
            </a:r>
            <a:endParaRPr lang="en-US" sz="1600" dirty="0" smtClean="0">
              <a:solidFill>
                <a:schemeClr val="bg1"/>
              </a:solidFill>
              <a:latin typeface="Times New Roman" pitchFamily="18" charset="0"/>
              <a:cs typeface="Times New Roman" pitchFamily="18" charset="0"/>
            </a:endParaRPr>
          </a:p>
          <a:p>
            <a:pPr lvl="1"/>
            <a:r>
              <a:rPr lang="en-IN" sz="1600" dirty="0" smtClean="0">
                <a:solidFill>
                  <a:schemeClr val="bg1"/>
                </a:solidFill>
                <a:latin typeface="Times New Roman" pitchFamily="18" charset="0"/>
                <a:cs typeface="Times New Roman" pitchFamily="18" charset="0"/>
              </a:rPr>
              <a:t>Now, we drew contours around it using </a:t>
            </a:r>
            <a:r>
              <a:rPr lang="en-IN" sz="1600" dirty="0" err="1" smtClean="0">
                <a:solidFill>
                  <a:schemeClr val="bg1"/>
                </a:solidFill>
                <a:latin typeface="Times New Roman" pitchFamily="18" charset="0"/>
                <a:cs typeface="Times New Roman" pitchFamily="18" charset="0"/>
              </a:rPr>
              <a:t>OpenCV</a:t>
            </a:r>
            <a:r>
              <a:rPr lang="en-IN" sz="1600" dirty="0" smtClean="0">
                <a:solidFill>
                  <a:schemeClr val="bg1"/>
                </a:solidFill>
                <a:latin typeface="Times New Roman" pitchFamily="18" charset="0"/>
                <a:cs typeface="Times New Roman" pitchFamily="18" charset="0"/>
              </a:rPr>
              <a:t>.</a:t>
            </a:r>
            <a:endParaRPr lang="en-US" sz="1600" dirty="0" smtClean="0">
              <a:solidFill>
                <a:schemeClr val="bg1"/>
              </a:solidFill>
              <a:latin typeface="Times New Roman" pitchFamily="18" charset="0"/>
              <a:cs typeface="Times New Roman" pitchFamily="18" charset="0"/>
            </a:endParaRPr>
          </a:p>
          <a:p>
            <a:pPr marL="0" indent="0">
              <a:buNone/>
            </a:pPr>
            <a:endParaRPr lang="en-US" sz="1800" b="1" dirty="0" smtClean="0">
              <a:solidFill>
                <a:schemeClr val="bg1"/>
              </a:solidFill>
              <a:latin typeface="Times New Roman" pitchFamily="18" charset="0"/>
              <a:cs typeface="Times New Roman" pitchFamily="18" charset="0"/>
            </a:endParaRPr>
          </a:p>
          <a:p>
            <a:pPr marL="0" indent="0">
              <a:buNone/>
            </a:pPr>
            <a:endParaRPr lang="en-US" sz="1800" dirty="0" smtClean="0">
              <a:solidFill>
                <a:schemeClr val="bg1"/>
              </a:solidFill>
              <a:latin typeface="Times New Roman" pitchFamily="18" charset="0"/>
              <a:cs typeface="Times New Roman" pitchFamily="18" charset="0"/>
            </a:endParaRPr>
          </a:p>
          <a:p>
            <a:pPr marL="457200" indent="-457200">
              <a:lnSpc>
                <a:spcPct val="150000"/>
              </a:lnSpc>
              <a:buFont typeface="+mj-lt"/>
              <a:buAutoNum type="arabicPeriod"/>
            </a:pPr>
            <a:endParaRPr lang="en-IN"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047493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solidFill>
                  <a:schemeClr val="bg1"/>
                </a:solidFill>
                <a:latin typeface="Times New Roman" pitchFamily="18" charset="0"/>
                <a:cs typeface="Times New Roman" pitchFamily="18" charset="0"/>
              </a:rPr>
              <a:t>Concepts used </a:t>
            </a:r>
            <a:endParaRPr lang="en-US" sz="36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947058" y="1578430"/>
            <a:ext cx="9102796" cy="4669970"/>
          </a:xfrm>
        </p:spPr>
        <p:txBody>
          <a:bodyPr>
            <a:normAutofit/>
          </a:bodyPr>
          <a:lstStyle/>
          <a:p>
            <a:pPr lvl="0"/>
            <a:r>
              <a:rPr lang="en-IN" dirty="0" err="1" smtClean="0">
                <a:solidFill>
                  <a:schemeClr val="bg1"/>
                </a:solidFill>
                <a:latin typeface="Times New Roman" pitchFamily="18" charset="0"/>
                <a:cs typeface="Times New Roman" pitchFamily="18" charset="0"/>
              </a:rPr>
              <a:t>Numpy</a:t>
            </a:r>
            <a:r>
              <a:rPr lang="en-IN" dirty="0" smtClean="0">
                <a:solidFill>
                  <a:schemeClr val="bg1"/>
                </a:solidFill>
                <a:latin typeface="Times New Roman" pitchFamily="18" charset="0"/>
                <a:cs typeface="Times New Roman" pitchFamily="18" charset="0"/>
              </a:rPr>
              <a:t>: Pre-requisite for </a:t>
            </a:r>
            <a:r>
              <a:rPr lang="en-IN" dirty="0" err="1" smtClean="0">
                <a:solidFill>
                  <a:schemeClr val="bg1"/>
                </a:solidFill>
                <a:latin typeface="Times New Roman" pitchFamily="18" charset="0"/>
                <a:cs typeface="Times New Roman" pitchFamily="18" charset="0"/>
              </a:rPr>
              <a:t>Dlib</a:t>
            </a:r>
            <a:endParaRPr lang="en-US" sz="1800" dirty="0" smtClean="0">
              <a:solidFill>
                <a:schemeClr val="bg1"/>
              </a:solidFill>
              <a:latin typeface="Times New Roman" pitchFamily="18" charset="0"/>
              <a:cs typeface="Times New Roman" pitchFamily="18" charset="0"/>
            </a:endParaRPr>
          </a:p>
          <a:p>
            <a:pPr lvl="0"/>
            <a:r>
              <a:rPr lang="en-IN" dirty="0" err="1" smtClean="0">
                <a:solidFill>
                  <a:schemeClr val="bg1"/>
                </a:solidFill>
                <a:latin typeface="Times New Roman" pitchFamily="18" charset="0"/>
                <a:cs typeface="Times New Roman" pitchFamily="18" charset="0"/>
              </a:rPr>
              <a:t>Scipy</a:t>
            </a:r>
            <a:r>
              <a:rPr lang="en-IN" dirty="0" smtClean="0">
                <a:solidFill>
                  <a:schemeClr val="bg1"/>
                </a:solidFill>
                <a:latin typeface="Times New Roman" pitchFamily="18" charset="0"/>
                <a:cs typeface="Times New Roman" pitchFamily="18" charset="0"/>
              </a:rPr>
              <a:t>: Used for calculating Euclidean distance between the eyelids.</a:t>
            </a:r>
            <a:endParaRPr lang="en-US" sz="1800" dirty="0" smtClean="0">
              <a:solidFill>
                <a:schemeClr val="bg1"/>
              </a:solidFill>
              <a:latin typeface="Times New Roman" pitchFamily="18" charset="0"/>
              <a:cs typeface="Times New Roman" pitchFamily="18" charset="0"/>
            </a:endParaRPr>
          </a:p>
          <a:p>
            <a:pPr lvl="0"/>
            <a:r>
              <a:rPr lang="en-IN" dirty="0" err="1" smtClean="0">
                <a:solidFill>
                  <a:schemeClr val="bg1"/>
                </a:solidFill>
                <a:latin typeface="Times New Roman" pitchFamily="18" charset="0"/>
                <a:cs typeface="Times New Roman" pitchFamily="18" charset="0"/>
              </a:rPr>
              <a:t>Playsound</a:t>
            </a:r>
            <a:r>
              <a:rPr lang="en-IN" dirty="0" smtClean="0">
                <a:solidFill>
                  <a:schemeClr val="bg1"/>
                </a:solidFill>
                <a:latin typeface="Times New Roman" pitchFamily="18" charset="0"/>
                <a:cs typeface="Times New Roman" pitchFamily="18" charset="0"/>
              </a:rPr>
              <a:t>: Used for sounding the alarm</a:t>
            </a:r>
            <a:endParaRPr lang="en-US" sz="1800" dirty="0" smtClean="0">
              <a:solidFill>
                <a:schemeClr val="bg1"/>
              </a:solidFill>
              <a:latin typeface="Times New Roman" pitchFamily="18" charset="0"/>
              <a:cs typeface="Times New Roman" pitchFamily="18" charset="0"/>
            </a:endParaRPr>
          </a:p>
          <a:p>
            <a:pPr lvl="0"/>
            <a:r>
              <a:rPr lang="en-IN" dirty="0" err="1" smtClean="0">
                <a:solidFill>
                  <a:schemeClr val="bg1"/>
                </a:solidFill>
                <a:latin typeface="Times New Roman" pitchFamily="18" charset="0"/>
                <a:cs typeface="Times New Roman" pitchFamily="18" charset="0"/>
              </a:rPr>
              <a:t>Dlib</a:t>
            </a:r>
            <a:r>
              <a:rPr lang="en-IN" dirty="0" smtClean="0">
                <a:solidFill>
                  <a:schemeClr val="bg1"/>
                </a:solidFill>
                <a:latin typeface="Times New Roman" pitchFamily="18" charset="0"/>
                <a:cs typeface="Times New Roman" pitchFamily="18" charset="0"/>
              </a:rPr>
              <a:t>: This program is used to find the frontal human face and estimate its pose using 68 face landmarks.</a:t>
            </a:r>
            <a:endParaRPr lang="en-US" sz="1800" dirty="0" smtClean="0">
              <a:solidFill>
                <a:schemeClr val="bg1"/>
              </a:solidFill>
              <a:latin typeface="Times New Roman" pitchFamily="18" charset="0"/>
              <a:cs typeface="Times New Roman" pitchFamily="18" charset="0"/>
            </a:endParaRPr>
          </a:p>
          <a:p>
            <a:pPr lvl="0"/>
            <a:r>
              <a:rPr lang="en-IN" dirty="0" err="1" smtClean="0">
                <a:solidFill>
                  <a:schemeClr val="bg1"/>
                </a:solidFill>
                <a:latin typeface="Times New Roman" pitchFamily="18" charset="0"/>
                <a:cs typeface="Times New Roman" pitchFamily="18" charset="0"/>
              </a:rPr>
              <a:t>Imutils</a:t>
            </a:r>
            <a:r>
              <a:rPr lang="en-IN" dirty="0" smtClean="0">
                <a:solidFill>
                  <a:schemeClr val="bg1"/>
                </a:solidFill>
                <a:latin typeface="Times New Roman" pitchFamily="18" charset="0"/>
                <a:cs typeface="Times New Roman" pitchFamily="18" charset="0"/>
              </a:rPr>
              <a:t>: Convenient functions written for </a:t>
            </a:r>
            <a:r>
              <a:rPr lang="en-IN" dirty="0" err="1" smtClean="0">
                <a:solidFill>
                  <a:schemeClr val="bg1"/>
                </a:solidFill>
                <a:latin typeface="Times New Roman" pitchFamily="18" charset="0"/>
                <a:cs typeface="Times New Roman" pitchFamily="18" charset="0"/>
              </a:rPr>
              <a:t>Opencv</a:t>
            </a:r>
            <a:r>
              <a:rPr lang="en-IN" dirty="0" smtClean="0">
                <a:solidFill>
                  <a:schemeClr val="bg1"/>
                </a:solidFill>
                <a:latin typeface="Times New Roman" pitchFamily="18" charset="0"/>
                <a:cs typeface="Times New Roman" pitchFamily="18" charset="0"/>
              </a:rPr>
              <a:t>.</a:t>
            </a:r>
            <a:endParaRPr lang="en-US" sz="1800" dirty="0" smtClean="0">
              <a:solidFill>
                <a:schemeClr val="bg1"/>
              </a:solidFill>
              <a:latin typeface="Times New Roman" pitchFamily="18" charset="0"/>
              <a:cs typeface="Times New Roman" pitchFamily="18" charset="0"/>
            </a:endParaRPr>
          </a:p>
          <a:p>
            <a:pPr lvl="0"/>
            <a:r>
              <a:rPr lang="en-IN" dirty="0" err="1" smtClean="0">
                <a:solidFill>
                  <a:schemeClr val="bg1"/>
                </a:solidFill>
                <a:latin typeface="Times New Roman" pitchFamily="18" charset="0"/>
                <a:cs typeface="Times New Roman" pitchFamily="18" charset="0"/>
              </a:rPr>
              <a:t>Opencv</a:t>
            </a:r>
            <a:r>
              <a:rPr lang="en-IN" dirty="0" smtClean="0">
                <a:solidFill>
                  <a:schemeClr val="bg1"/>
                </a:solidFill>
                <a:latin typeface="Times New Roman" pitchFamily="18" charset="0"/>
                <a:cs typeface="Times New Roman" pitchFamily="18" charset="0"/>
              </a:rPr>
              <a:t>: Used to get the video stream from the webcam, etc</a:t>
            </a:r>
            <a:r>
              <a:rPr lang="en-IN" dirty="0" smtClean="0">
                <a:solidFill>
                  <a:schemeClr val="bg1"/>
                </a:solidFill>
                <a:latin typeface="Times New Roman" pitchFamily="18" charset="0"/>
                <a:cs typeface="Times New Roman" pitchFamily="18" charset="0"/>
              </a:rPr>
              <a:t>.</a:t>
            </a:r>
            <a:endParaRPr lang="en-US" sz="1800" dirty="0" smtClean="0">
              <a:solidFill>
                <a:schemeClr val="bg1"/>
              </a:solidFill>
              <a:latin typeface="Times New Roman" pitchFamily="18" charset="0"/>
              <a:cs typeface="Times New Roman" pitchFamily="18" charset="0"/>
            </a:endParaRPr>
          </a:p>
        </p:txBody>
      </p:sp>
      <p:pic>
        <p:nvPicPr>
          <p:cNvPr id="5" name="Picture 4" descr="C:\Users\Gurkirat\AppData\Local\Microsoft\Windows\INetCache\Content.Word\figure_68_markup.jpg"/>
          <p:cNvPicPr/>
          <p:nvPr/>
        </p:nvPicPr>
        <p:blipFill>
          <a:blip r:embed="rId2" cstate="print"/>
          <a:srcRect/>
          <a:stretch>
            <a:fillRect/>
          </a:stretch>
        </p:blipFill>
        <p:spPr bwMode="auto">
          <a:xfrm>
            <a:off x="7967663" y="3304903"/>
            <a:ext cx="4024040" cy="3370217"/>
          </a:xfrm>
          <a:prstGeom prst="rect">
            <a:avLst/>
          </a:prstGeom>
          <a:noFill/>
          <a:ln w="9525">
            <a:noFill/>
            <a:miter lim="800000"/>
            <a:headEnd/>
            <a:tailEnd/>
          </a:ln>
        </p:spPr>
      </p:pic>
    </p:spTree>
    <p:extLst>
      <p:ext uri="{BB962C8B-B14F-4D97-AF65-F5344CB8AC3E}">
        <p14:creationId xmlns="" xmlns:p14="http://schemas.microsoft.com/office/powerpoint/2010/main" val="1693830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9087" y="452718"/>
            <a:ext cx="9201748" cy="700265"/>
          </a:xfrm>
        </p:spPr>
        <p:txBody>
          <a:bodyPr/>
          <a:lstStyle/>
          <a:p>
            <a:r>
              <a:rPr lang="en-US" dirty="0" smtClean="0">
                <a:solidFill>
                  <a:schemeClr val="bg1"/>
                </a:solidFill>
                <a:latin typeface="Times New Roman" pitchFamily="18" charset="0"/>
                <a:cs typeface="Times New Roman" pitchFamily="18" charset="0"/>
              </a:rPr>
              <a:t>1</a:t>
            </a:r>
            <a:r>
              <a:rPr lang="en-US" b="1" dirty="0" smtClean="0">
                <a:solidFill>
                  <a:schemeClr val="bg1"/>
                </a:solidFill>
                <a:latin typeface="Times New Roman" pitchFamily="18" charset="0"/>
                <a:cs typeface="Times New Roman" pitchFamily="18" charset="0"/>
              </a:rPr>
              <a:t>.Welcome Page</a:t>
            </a:r>
            <a:endParaRPr lang="en-US" b="1" dirty="0">
              <a:solidFill>
                <a:schemeClr val="bg1"/>
              </a:solidFill>
              <a:latin typeface="Times New Roman" pitchFamily="18" charset="0"/>
              <a:cs typeface="Times New Roman" pitchFamily="18" charset="0"/>
            </a:endParaRPr>
          </a:p>
        </p:txBody>
      </p:sp>
      <p:pic>
        <p:nvPicPr>
          <p:cNvPr id="6" name="Picture 5" descr="C:\Users\Gurkirat\Pictures\Screenshots\Screenshot (1867).png"/>
          <p:cNvPicPr/>
          <p:nvPr/>
        </p:nvPicPr>
        <p:blipFill>
          <a:blip r:embed="rId2"/>
          <a:srcRect l="2379" t="2843" r="23243" b="26324"/>
          <a:stretch>
            <a:fillRect/>
          </a:stretch>
        </p:blipFill>
        <p:spPr bwMode="auto">
          <a:xfrm>
            <a:off x="222070" y="1265560"/>
            <a:ext cx="10319656" cy="5435686"/>
          </a:xfrm>
          <a:prstGeom prst="rect">
            <a:avLst/>
          </a:prstGeom>
          <a:noFill/>
        </p:spPr>
      </p:pic>
    </p:spTree>
    <p:extLst>
      <p:ext uri="{BB962C8B-B14F-4D97-AF65-F5344CB8AC3E}">
        <p14:creationId xmlns="" xmlns:p14="http://schemas.microsoft.com/office/powerpoint/2010/main" val="168077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C:\Users\Gurkirat\Pictures\Screenshots\Screenshot (1856).png"/>
          <p:cNvPicPr/>
          <p:nvPr/>
        </p:nvPicPr>
        <p:blipFill>
          <a:blip r:embed="rId2"/>
          <a:srcRect l="11994" r="15971" b="5230"/>
          <a:stretch>
            <a:fillRect/>
          </a:stretch>
        </p:blipFill>
        <p:spPr bwMode="auto">
          <a:xfrm>
            <a:off x="222068" y="313508"/>
            <a:ext cx="10110651" cy="6244045"/>
          </a:xfrm>
          <a:prstGeom prst="rect">
            <a:avLst/>
          </a:prstGeom>
          <a:noFill/>
        </p:spPr>
      </p:pic>
    </p:spTree>
    <p:extLst>
      <p:ext uri="{BB962C8B-B14F-4D97-AF65-F5344CB8AC3E}">
        <p14:creationId xmlns="" xmlns:p14="http://schemas.microsoft.com/office/powerpoint/2010/main" val="1476691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0505"/>
          </a:xfrm>
        </p:spPr>
        <p:txBody>
          <a:bodyPr/>
          <a:lstStyle/>
          <a:p>
            <a:r>
              <a:rPr lang="en-US" sz="3600" dirty="0" smtClean="0">
                <a:solidFill>
                  <a:schemeClr val="bg1"/>
                </a:solidFill>
                <a:latin typeface="Times New Roman" pitchFamily="18" charset="0"/>
                <a:cs typeface="Times New Roman" pitchFamily="18" charset="0"/>
              </a:rPr>
              <a:t>Facial Landmarks for Yawn Detector </a:t>
            </a:r>
            <a:endParaRPr lang="en-US" sz="3600" b="1" dirty="0">
              <a:solidFill>
                <a:schemeClr val="bg1"/>
              </a:solidFill>
              <a:latin typeface="Times New Roman" pitchFamily="18" charset="0"/>
              <a:cs typeface="Times New Roman" pitchFamily="18" charset="0"/>
            </a:endParaRPr>
          </a:p>
        </p:txBody>
      </p:sp>
      <p:pic>
        <p:nvPicPr>
          <p:cNvPr id="8" name="Picture 7" descr="C:\Users\Gurkirat\Pictures\Screenshots\Screenshot (1862).png"/>
          <p:cNvPicPr/>
          <p:nvPr/>
        </p:nvPicPr>
        <p:blipFill>
          <a:blip r:embed="rId2"/>
          <a:srcRect l="29161" t="8247" r="23987" b="23003"/>
          <a:stretch>
            <a:fillRect/>
          </a:stretch>
        </p:blipFill>
        <p:spPr bwMode="auto">
          <a:xfrm>
            <a:off x="1384663" y="1136469"/>
            <a:ext cx="8895806" cy="5381897"/>
          </a:xfrm>
          <a:prstGeom prst="rect">
            <a:avLst/>
          </a:prstGeom>
          <a:noFill/>
        </p:spPr>
      </p:pic>
    </p:spTree>
    <p:extLst>
      <p:ext uri="{BB962C8B-B14F-4D97-AF65-F5344CB8AC3E}">
        <p14:creationId xmlns="" xmlns:p14="http://schemas.microsoft.com/office/powerpoint/2010/main" val="3650869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57625"/>
          </a:xfrm>
        </p:spPr>
        <p:txBody>
          <a:bodyPr/>
          <a:lstStyle/>
          <a:p>
            <a:r>
              <a:rPr lang="en-US" b="1" dirty="0" smtClean="0"/>
              <a:t> </a:t>
            </a:r>
            <a:endParaRPr lang="en-US" dirty="0">
              <a:solidFill>
                <a:schemeClr val="bg1"/>
              </a:solidFill>
            </a:endParaRPr>
          </a:p>
        </p:txBody>
      </p:sp>
      <p:pic>
        <p:nvPicPr>
          <p:cNvPr id="5" name="Picture 4" descr="C:\Users\Gurkirat\Pictures\Screenshots\Screenshot (1863).png"/>
          <p:cNvPicPr/>
          <p:nvPr/>
        </p:nvPicPr>
        <p:blipFill>
          <a:blip r:embed="rId2"/>
          <a:srcRect l="1757" t="5208" r="5710" b="28125"/>
          <a:stretch>
            <a:fillRect/>
          </a:stretch>
        </p:blipFill>
        <p:spPr bwMode="auto">
          <a:xfrm>
            <a:off x="836023" y="1528354"/>
            <a:ext cx="10750731" cy="4990012"/>
          </a:xfrm>
          <a:prstGeom prst="rect">
            <a:avLst/>
          </a:prstGeom>
          <a:noFill/>
        </p:spPr>
      </p:pic>
      <p:sp>
        <p:nvSpPr>
          <p:cNvPr id="6" name="TextBox 5"/>
          <p:cNvSpPr txBox="1"/>
          <p:nvPr/>
        </p:nvSpPr>
        <p:spPr>
          <a:xfrm>
            <a:off x="509451" y="352697"/>
            <a:ext cx="9710314" cy="646331"/>
          </a:xfrm>
          <a:prstGeom prst="rect">
            <a:avLst/>
          </a:prstGeom>
          <a:noFill/>
        </p:spPr>
        <p:txBody>
          <a:bodyPr wrap="square" rtlCol="0">
            <a:spAutoFit/>
          </a:bodyPr>
          <a:lstStyle/>
          <a:p>
            <a:r>
              <a:rPr lang="en-US" sz="3600" dirty="0" smtClean="0">
                <a:solidFill>
                  <a:schemeClr val="bg1"/>
                </a:solidFill>
                <a:latin typeface="Times New Roman" pitchFamily="18" charset="0"/>
                <a:cs typeface="Times New Roman" pitchFamily="18" charset="0"/>
              </a:rPr>
              <a:t>Yawn </a:t>
            </a:r>
            <a:r>
              <a:rPr lang="en-US" sz="3600" dirty="0" smtClean="0">
                <a:solidFill>
                  <a:schemeClr val="bg1"/>
                </a:solidFill>
                <a:latin typeface="Times New Roman" pitchFamily="18" charset="0"/>
                <a:cs typeface="Times New Roman" pitchFamily="18" charset="0"/>
              </a:rPr>
              <a:t>Count is 1 after detecting lips wide open</a:t>
            </a:r>
            <a:endParaRPr lang="en-US"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 y="295964"/>
            <a:ext cx="9908678" cy="1336893"/>
          </a:xfrm>
        </p:spPr>
        <p:txBody>
          <a:bodyPr/>
          <a:lstStyle/>
          <a:p>
            <a:r>
              <a:rPr lang="en-US" sz="3600" dirty="0" smtClean="0">
                <a:solidFill>
                  <a:schemeClr val="bg1"/>
                </a:solidFill>
                <a:latin typeface="Times New Roman" pitchFamily="18" charset="0"/>
                <a:cs typeface="Times New Roman" pitchFamily="18" charset="0"/>
              </a:rPr>
              <a:t>Drowsiness </a:t>
            </a:r>
            <a:r>
              <a:rPr lang="en-US" sz="3600" dirty="0" smtClean="0">
                <a:solidFill>
                  <a:schemeClr val="bg1"/>
                </a:solidFill>
                <a:latin typeface="Times New Roman" pitchFamily="18" charset="0"/>
                <a:cs typeface="Times New Roman" pitchFamily="18" charset="0"/>
              </a:rPr>
              <a:t>Detector: When Eyes are Open</a:t>
            </a:r>
            <a:br>
              <a:rPr lang="en-US" sz="3600" dirty="0" smtClean="0">
                <a:solidFill>
                  <a:schemeClr val="bg1"/>
                </a:solidFill>
                <a:latin typeface="Times New Roman" pitchFamily="18" charset="0"/>
                <a:cs typeface="Times New Roman" pitchFamily="18" charset="0"/>
              </a:rPr>
            </a:br>
            <a:r>
              <a:rPr lang="en-US" sz="3600" dirty="0" smtClean="0">
                <a:solidFill>
                  <a:schemeClr val="bg1"/>
                </a:solidFill>
                <a:latin typeface="Times New Roman" pitchFamily="18" charset="0"/>
                <a:cs typeface="Times New Roman" pitchFamily="18" charset="0"/>
              </a:rPr>
              <a:t>No Alarm Raised</a:t>
            </a:r>
            <a:endParaRPr lang="en-US" sz="3600" dirty="0">
              <a:solidFill>
                <a:schemeClr val="bg1"/>
              </a:solidFill>
              <a:latin typeface="Times New Roman" pitchFamily="18" charset="0"/>
              <a:cs typeface="Times New Roman" pitchFamily="18" charset="0"/>
            </a:endParaRPr>
          </a:p>
        </p:txBody>
      </p:sp>
      <p:pic>
        <p:nvPicPr>
          <p:cNvPr id="5" name="Picture 4" descr="C:\Users\Gurkirat\Pictures\Screenshots\Screenshot (1857).png"/>
          <p:cNvPicPr/>
          <p:nvPr/>
        </p:nvPicPr>
        <p:blipFill>
          <a:blip r:embed="rId2"/>
          <a:srcRect l="25769" t="6250" r="26794" b="27083"/>
          <a:stretch>
            <a:fillRect/>
          </a:stretch>
        </p:blipFill>
        <p:spPr bwMode="auto">
          <a:xfrm>
            <a:off x="2299064" y="1384663"/>
            <a:ext cx="8386355" cy="527739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3"/>
            <a:ext cx="12192000" cy="58939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ACCIDENT PREVENTION</a:t>
            </a:r>
            <a:endParaRPr kumimoji="0" lang="en-US" sz="3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200" b="1"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Duration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3200" b="1" dirty="0" smtClean="0">
                <a:solidFill>
                  <a:srgbClr val="000000"/>
                </a:solidFill>
                <a:latin typeface="Times New Roman" pitchFamily="18" charset="0"/>
                <a:ea typeface="Times New Roman" pitchFamily="18" charset="0"/>
                <a:cs typeface="Times New Roman" pitchFamily="18" charset="0"/>
              </a:rPr>
              <a:t>7</a:t>
            </a:r>
            <a:r>
              <a:rPr kumimoji="0" lang="en-US" sz="3200" b="1"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th</a:t>
            </a:r>
            <a:r>
              <a:rPr kumimoji="0" lang="en-US" sz="32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May, 2020 – 28</a:t>
            </a:r>
            <a:r>
              <a:rPr kumimoji="0" lang="en-US" sz="3200" b="1" i="0" u="none" strike="noStrike" cap="none" normalizeH="0" baseline="30000" dirty="0" smtClean="0">
                <a:ln>
                  <a:noFill/>
                </a:ln>
                <a:solidFill>
                  <a:srgbClr val="000000"/>
                </a:solidFill>
                <a:effectLst/>
                <a:latin typeface="Times New Roman" pitchFamily="18" charset="0"/>
                <a:ea typeface="Times New Roman" pitchFamily="18" charset="0"/>
                <a:cs typeface="Times New Roman" pitchFamily="18" charset="0"/>
              </a:rPr>
              <a:t>th</a:t>
            </a:r>
            <a:r>
              <a:rPr kumimoji="0" lang="en-US" sz="32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June, 2020</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IN"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IN" sz="1200"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IN"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IN" sz="1200"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IN"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IN" sz="1200"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By:</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Gurkirat</a:t>
            </a:r>
            <a:r>
              <a:rPr kumimoji="0" lang="en-US" sz="20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Singh(32/CSE1/2020)</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200"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sz="1200" dirty="0" smtClean="0">
              <a:solidFill>
                <a:srgbClr val="000000"/>
              </a:solidFill>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algn="ctr"/>
            <a:r>
              <a:rPr lang="en-US" sz="2000" b="1" dirty="0" err="1" smtClean="0">
                <a:solidFill>
                  <a:schemeClr val="bg1"/>
                </a:solidFill>
                <a:latin typeface="Times New Roman" pitchFamily="18" charset="0"/>
                <a:cs typeface="Times New Roman" pitchFamily="18" charset="0"/>
              </a:rPr>
              <a:t>Coursera</a:t>
            </a:r>
            <a:r>
              <a:rPr lang="en-US" sz="2000" b="1" dirty="0" smtClean="0">
                <a:solidFill>
                  <a:schemeClr val="bg1"/>
                </a:solidFill>
                <a:latin typeface="Times New Roman" pitchFamily="18" charset="0"/>
                <a:cs typeface="Times New Roman" pitchFamily="18" charset="0"/>
              </a:rPr>
              <a:t>, 381 East Evelyn Avenue Mountain View, </a:t>
            </a:r>
            <a:endParaRPr lang="en-US" sz="2000" dirty="0" smtClean="0">
              <a:solidFill>
                <a:schemeClr val="bg1"/>
              </a:solidFill>
              <a:latin typeface="Times New Roman" pitchFamily="18" charset="0"/>
              <a:cs typeface="Times New Roman" pitchFamily="18" charset="0"/>
            </a:endParaRPr>
          </a:p>
          <a:p>
            <a:pPr algn="ctr"/>
            <a:r>
              <a:rPr lang="en-US" sz="2000" b="1" dirty="0" smtClean="0">
                <a:solidFill>
                  <a:schemeClr val="bg1"/>
                </a:solidFill>
                <a:latin typeface="Times New Roman" pitchFamily="18" charset="0"/>
                <a:cs typeface="Times New Roman" pitchFamily="18" charset="0"/>
              </a:rPr>
              <a:t>CA 94041 United States</a:t>
            </a:r>
            <a:endParaRPr lang="en-US" sz="2000" dirty="0" smtClean="0">
              <a:solidFill>
                <a:schemeClr val="bg1"/>
              </a:solidFill>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13529"/>
            <a:ext cx="10810015" cy="1101762"/>
          </a:xfrm>
        </p:spPr>
        <p:txBody>
          <a:bodyPr/>
          <a:lstStyle/>
          <a:p>
            <a:r>
              <a:rPr lang="en-US" sz="3600" dirty="0" smtClean="0">
                <a:solidFill>
                  <a:schemeClr val="bg1"/>
                </a:solidFill>
                <a:latin typeface="Times New Roman" pitchFamily="18" charset="0"/>
                <a:cs typeface="Times New Roman" pitchFamily="18" charset="0"/>
              </a:rPr>
              <a:t>After Closing Eyes for more than 15 seconds an alarm will get Raised</a:t>
            </a:r>
            <a:endParaRPr lang="en-US" sz="3600" dirty="0">
              <a:solidFill>
                <a:schemeClr val="bg1"/>
              </a:solidFill>
              <a:latin typeface="Times New Roman" pitchFamily="18" charset="0"/>
              <a:cs typeface="Times New Roman" pitchFamily="18" charset="0"/>
            </a:endParaRPr>
          </a:p>
        </p:txBody>
      </p:sp>
      <p:pic>
        <p:nvPicPr>
          <p:cNvPr id="5" name="Picture 4" descr="C:\Users\Gurkirat\Pictures\Screenshots\Screenshot (1859).png"/>
          <p:cNvPicPr/>
          <p:nvPr/>
        </p:nvPicPr>
        <p:blipFill>
          <a:blip r:embed="rId2"/>
          <a:srcRect l="25524" t="5924" r="27038" b="26367"/>
          <a:stretch>
            <a:fillRect/>
          </a:stretch>
        </p:blipFill>
        <p:spPr bwMode="auto">
          <a:xfrm>
            <a:off x="2834641" y="1358538"/>
            <a:ext cx="8098971" cy="549946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b="1" dirty="0" smtClean="0">
                <a:solidFill>
                  <a:schemeClr val="bg1"/>
                </a:solidFill>
                <a:latin typeface="Times New Roman" pitchFamily="18" charset="0"/>
                <a:cs typeface="Times New Roman" pitchFamily="18" charset="0"/>
              </a:rPr>
              <a:t>LIMITATIONS OF THE PROJECT</a:t>
            </a:r>
            <a:endParaRPr lang="en-US" sz="3600" b="1" dirty="0">
              <a:solidFill>
                <a:schemeClr val="bg1"/>
              </a:solidFill>
              <a:latin typeface="Times New Roman" pitchFamily="18" charset="0"/>
              <a:cs typeface="Times New Roman" pitchFamily="18" charset="0"/>
            </a:endParaRPr>
          </a:p>
        </p:txBody>
      </p:sp>
      <p:sp>
        <p:nvSpPr>
          <p:cNvPr id="5" name="Content Placeholder 4"/>
          <p:cNvSpPr>
            <a:spLocks noGrp="1"/>
          </p:cNvSpPr>
          <p:nvPr>
            <p:ph idx="1"/>
          </p:nvPr>
        </p:nvSpPr>
        <p:spPr>
          <a:xfrm>
            <a:off x="903514" y="1600200"/>
            <a:ext cx="9146339" cy="4648199"/>
          </a:xfrm>
        </p:spPr>
        <p:txBody>
          <a:bodyPr/>
          <a:lstStyle/>
          <a:p>
            <a:pPr lvl="0"/>
            <a:r>
              <a:rPr lang="en-IN" dirty="0" smtClean="0">
                <a:solidFill>
                  <a:schemeClr val="bg1"/>
                </a:solidFill>
                <a:latin typeface="Times New Roman" pitchFamily="18" charset="0"/>
                <a:cs typeface="Times New Roman" pitchFamily="18" charset="0"/>
              </a:rPr>
              <a:t>GUI is only in English.</a:t>
            </a:r>
            <a:endParaRPr lang="en-US" dirty="0" smtClean="0">
              <a:solidFill>
                <a:schemeClr val="bg1"/>
              </a:solidFill>
              <a:latin typeface="Times New Roman" pitchFamily="18" charset="0"/>
              <a:cs typeface="Times New Roman" pitchFamily="18" charset="0"/>
            </a:endParaRPr>
          </a:p>
          <a:p>
            <a:pPr lvl="0"/>
            <a:r>
              <a:rPr lang="en-IN" dirty="0" smtClean="0">
                <a:solidFill>
                  <a:schemeClr val="bg1"/>
                </a:solidFill>
                <a:latin typeface="Times New Roman" pitchFamily="18" charset="0"/>
                <a:cs typeface="Times New Roman" pitchFamily="18" charset="0"/>
              </a:rPr>
              <a:t>Yawn Detection and Drowsiness </a:t>
            </a:r>
            <a:r>
              <a:rPr lang="en-IN" dirty="0" smtClean="0">
                <a:solidFill>
                  <a:schemeClr val="bg1"/>
                </a:solidFill>
                <a:latin typeface="Times New Roman" pitchFamily="18" charset="0"/>
                <a:cs typeface="Times New Roman" pitchFamily="18" charset="0"/>
              </a:rPr>
              <a:t>Detection cannot </a:t>
            </a:r>
            <a:r>
              <a:rPr lang="en-IN" dirty="0" smtClean="0">
                <a:solidFill>
                  <a:schemeClr val="bg1"/>
                </a:solidFill>
                <a:latin typeface="Times New Roman" pitchFamily="18" charset="0"/>
                <a:cs typeface="Times New Roman" pitchFamily="18" charset="0"/>
              </a:rPr>
              <a:t>be executed </a:t>
            </a:r>
            <a:r>
              <a:rPr lang="en-IN" dirty="0" smtClean="0">
                <a:solidFill>
                  <a:schemeClr val="bg1"/>
                </a:solidFill>
                <a:latin typeface="Times New Roman" pitchFamily="18" charset="0"/>
                <a:cs typeface="Times New Roman" pitchFamily="18" charset="0"/>
              </a:rPr>
              <a:t>together.</a:t>
            </a:r>
          </a:p>
          <a:p>
            <a:pPr lvl="0"/>
            <a:r>
              <a:rPr lang="en-US" dirty="0" smtClean="0">
                <a:solidFill>
                  <a:schemeClr val="bg1"/>
                </a:solidFill>
                <a:latin typeface="Times New Roman" pitchFamily="18" charset="0"/>
                <a:cs typeface="Times New Roman" pitchFamily="18" charset="0"/>
              </a:rPr>
              <a:t>T</a:t>
            </a:r>
            <a:r>
              <a:rPr lang="en-US" dirty="0" smtClean="0">
                <a:solidFill>
                  <a:schemeClr val="bg1"/>
                </a:solidFill>
                <a:latin typeface="Times New Roman" pitchFamily="18" charset="0"/>
                <a:cs typeface="Times New Roman" pitchFamily="18" charset="0"/>
              </a:rPr>
              <a:t>he </a:t>
            </a:r>
            <a:r>
              <a:rPr lang="en-US" dirty="0" smtClean="0">
                <a:solidFill>
                  <a:schemeClr val="bg1"/>
                </a:solidFill>
                <a:latin typeface="Times New Roman" pitchFamily="18" charset="0"/>
                <a:cs typeface="Times New Roman" pitchFamily="18" charset="0"/>
              </a:rPr>
              <a:t>vehicle type, driver experience, geometric characteristics and state of the </a:t>
            </a:r>
            <a:r>
              <a:rPr lang="en-US" dirty="0" smtClean="0">
                <a:solidFill>
                  <a:schemeClr val="bg1"/>
                </a:solidFill>
                <a:latin typeface="Times New Roman" pitchFamily="18" charset="0"/>
                <a:cs typeface="Times New Roman" pitchFamily="18" charset="0"/>
              </a:rPr>
              <a:t>road can sometimes produce interference.</a:t>
            </a:r>
            <a:endParaRPr lang="en-US" dirty="0" smtClean="0">
              <a:solidFill>
                <a:schemeClr val="bg1"/>
              </a:solidFill>
              <a:latin typeface="Times New Roman" pitchFamily="18" charset="0"/>
              <a:cs typeface="Times New Roman" pitchFamily="18" charset="0"/>
            </a:endParaRPr>
          </a:p>
          <a:p>
            <a:pPr marL="0" indent="0">
              <a:buNone/>
            </a:pPr>
            <a:endParaRPr lang="en-US" dirty="0">
              <a:solidFill>
                <a:schemeClr val="bg1"/>
              </a:solidFill>
              <a:latin typeface="Times New Roman" pitchFamily="18" charset="0"/>
              <a:cs typeface="Times New Roman" pitchFamily="18" charset="0"/>
            </a:endParaRPr>
          </a:p>
          <a:p>
            <a:endParaRPr lang="en-US"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970534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2421" y="295964"/>
            <a:ext cx="8947522" cy="605373"/>
          </a:xfrm>
        </p:spPr>
        <p:txBody>
          <a:bodyPr/>
          <a:lstStyle/>
          <a:p>
            <a:r>
              <a:rPr lang="en-US" sz="3600" b="1" dirty="0" smtClean="0">
                <a:solidFill>
                  <a:schemeClr val="bg1"/>
                </a:solidFill>
                <a:latin typeface="Times New Roman" pitchFamily="18" charset="0"/>
                <a:cs typeface="Times New Roman" pitchFamily="18" charset="0"/>
              </a:rPr>
              <a:t>REFERENCES</a:t>
            </a:r>
            <a:r>
              <a:rPr lang="en-US" sz="3600" dirty="0" smtClean="0">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627017" y="1254034"/>
            <a:ext cx="11338559" cy="5408023"/>
          </a:xfrm>
        </p:spPr>
        <p:txBody>
          <a:bodyPr>
            <a:noAutofit/>
          </a:bodyPr>
          <a:lstStyle/>
          <a:p>
            <a:pPr lvl="0"/>
            <a:r>
              <a:rPr lang="en-US" sz="1400" dirty="0" smtClean="0">
                <a:solidFill>
                  <a:schemeClr val="bg1"/>
                </a:solidFill>
                <a:latin typeface="Times New Roman" pitchFamily="18" charset="0"/>
                <a:cs typeface="Times New Roman" pitchFamily="18" charset="0"/>
              </a:rPr>
              <a:t>Z</a:t>
            </a:r>
            <a:r>
              <a:rPr lang="en-US" sz="1400" dirty="0" smtClean="0">
                <a:solidFill>
                  <a:schemeClr val="bg1"/>
                </a:solidFill>
                <a:latin typeface="Times New Roman" pitchFamily="18" charset="0"/>
                <a:cs typeface="Times New Roman" pitchFamily="18" charset="0"/>
              </a:rPr>
              <a:t>. Zhang and J. Zhang, “A new real-time eye tracking for driver fatigue detection,” in </a:t>
            </a:r>
            <a:r>
              <a:rPr lang="en-US" sz="1400" i="1" dirty="0" smtClean="0">
                <a:solidFill>
                  <a:schemeClr val="bg1"/>
                </a:solidFill>
                <a:latin typeface="Times New Roman" pitchFamily="18" charset="0"/>
                <a:cs typeface="Times New Roman" pitchFamily="18" charset="0"/>
              </a:rPr>
              <a:t>Proceedings of the IEEE 6th International Conference on ITS Telecommunications</a:t>
            </a:r>
            <a:r>
              <a:rPr lang="en-US" sz="1400" dirty="0" smtClean="0">
                <a:solidFill>
                  <a:schemeClr val="bg1"/>
                </a:solidFill>
                <a:latin typeface="Times New Roman" pitchFamily="18" charset="0"/>
                <a:cs typeface="Times New Roman" pitchFamily="18" charset="0"/>
              </a:rPr>
              <a:t>, pp. 8–11, June </a:t>
            </a:r>
            <a:r>
              <a:rPr lang="en-US" sz="1400" dirty="0" smtClean="0">
                <a:solidFill>
                  <a:schemeClr val="bg1"/>
                </a:solidFill>
                <a:latin typeface="Times New Roman" pitchFamily="18" charset="0"/>
                <a:cs typeface="Times New Roman" pitchFamily="18" charset="0"/>
              </a:rPr>
              <a:t>2006.</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R. </a:t>
            </a:r>
            <a:r>
              <a:rPr lang="en-US" sz="1400" dirty="0" err="1" smtClean="0">
                <a:solidFill>
                  <a:schemeClr val="bg1"/>
                </a:solidFill>
                <a:latin typeface="Times New Roman" pitchFamily="18" charset="0"/>
                <a:cs typeface="Times New Roman" pitchFamily="18" charset="0"/>
              </a:rPr>
              <a:t>Parsai</a:t>
            </a:r>
            <a:r>
              <a:rPr lang="en-US" sz="1400" dirty="0" smtClean="0">
                <a:solidFill>
                  <a:schemeClr val="bg1"/>
                </a:solidFill>
                <a:latin typeface="Times New Roman" pitchFamily="18" charset="0"/>
                <a:cs typeface="Times New Roman" pitchFamily="18" charset="0"/>
              </a:rPr>
              <a:t> and P. Bajaj, “Intelligent monitoring system for driver's alertness (a vision based approach),” in </a:t>
            </a:r>
            <a:r>
              <a:rPr lang="en-US" sz="1400" i="1" dirty="0" smtClean="0">
                <a:solidFill>
                  <a:schemeClr val="bg1"/>
                </a:solidFill>
                <a:latin typeface="Times New Roman" pitchFamily="18" charset="0"/>
                <a:cs typeface="Times New Roman" pitchFamily="18" charset="0"/>
              </a:rPr>
              <a:t>Knowledge-Based Intelligent Information and Engineering Systems</a:t>
            </a:r>
            <a:r>
              <a:rPr lang="en-US" sz="1400" dirty="0" smtClean="0">
                <a:solidFill>
                  <a:schemeClr val="bg1"/>
                </a:solidFill>
                <a:latin typeface="Times New Roman" pitchFamily="18" charset="0"/>
                <a:cs typeface="Times New Roman" pitchFamily="18" charset="0"/>
              </a:rPr>
              <a:t>, vol. 4692 of </a:t>
            </a:r>
            <a:r>
              <a:rPr lang="en-US" sz="1400" i="1" dirty="0" smtClean="0">
                <a:solidFill>
                  <a:schemeClr val="bg1"/>
                </a:solidFill>
                <a:latin typeface="Times New Roman" pitchFamily="18" charset="0"/>
                <a:cs typeface="Times New Roman" pitchFamily="18" charset="0"/>
              </a:rPr>
              <a:t>Lecture Notes in Computer Science</a:t>
            </a:r>
            <a:r>
              <a:rPr lang="en-US" sz="1400" dirty="0" smtClean="0">
                <a:solidFill>
                  <a:schemeClr val="bg1"/>
                </a:solidFill>
                <a:latin typeface="Times New Roman" pitchFamily="18" charset="0"/>
                <a:cs typeface="Times New Roman" pitchFamily="18" charset="0"/>
              </a:rPr>
              <a:t>, pp. 471–477, Springer, </a:t>
            </a:r>
            <a:r>
              <a:rPr lang="en-US" sz="1400" dirty="0" smtClean="0">
                <a:solidFill>
                  <a:schemeClr val="bg1"/>
                </a:solidFill>
                <a:latin typeface="Times New Roman" pitchFamily="18" charset="0"/>
                <a:cs typeface="Times New Roman" pitchFamily="18" charset="0"/>
              </a:rPr>
              <a:t>Berlin</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M. Eriksson and N. P. </a:t>
            </a:r>
            <a:r>
              <a:rPr lang="en-US" sz="1400" dirty="0" err="1" smtClean="0">
                <a:solidFill>
                  <a:schemeClr val="bg1"/>
                </a:solidFill>
                <a:latin typeface="Times New Roman" pitchFamily="18" charset="0"/>
                <a:cs typeface="Times New Roman" pitchFamily="18" charset="0"/>
              </a:rPr>
              <a:t>Papanikolopoulos</a:t>
            </a:r>
            <a:r>
              <a:rPr lang="en-US" sz="1400" dirty="0" smtClean="0">
                <a:solidFill>
                  <a:schemeClr val="bg1"/>
                </a:solidFill>
                <a:latin typeface="Times New Roman" pitchFamily="18" charset="0"/>
                <a:cs typeface="Times New Roman" pitchFamily="18" charset="0"/>
              </a:rPr>
              <a:t>, “Eye-tracking for detection of driver fatigue,” in </a:t>
            </a:r>
            <a:r>
              <a:rPr lang="en-US" sz="1400" i="1" dirty="0" smtClean="0">
                <a:solidFill>
                  <a:schemeClr val="bg1"/>
                </a:solidFill>
                <a:latin typeface="Times New Roman" pitchFamily="18" charset="0"/>
                <a:cs typeface="Times New Roman" pitchFamily="18" charset="0"/>
              </a:rPr>
              <a:t>Proceedings of the IEEE Conference on Intelligent Transportation Systems (ITSC '97)</a:t>
            </a:r>
            <a:r>
              <a:rPr lang="en-US" sz="1400" dirty="0" smtClean="0">
                <a:solidFill>
                  <a:schemeClr val="bg1"/>
                </a:solidFill>
                <a:latin typeface="Times New Roman" pitchFamily="18" charset="0"/>
                <a:cs typeface="Times New Roman" pitchFamily="18" charset="0"/>
              </a:rPr>
              <a:t>, pp. 314–319, </a:t>
            </a:r>
            <a:r>
              <a:rPr lang="en-US" sz="1400" dirty="0" smtClean="0">
                <a:solidFill>
                  <a:schemeClr val="bg1"/>
                </a:solidFill>
                <a:latin typeface="Times New Roman" pitchFamily="18" charset="0"/>
                <a:cs typeface="Times New Roman" pitchFamily="18" charset="0"/>
              </a:rPr>
              <a:t>1997.</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S. M. Shi, L. S. Jin, R. B. Wang, and B. L. Tong, “Driver mouth monitoring method based on machine vision,” </a:t>
            </a:r>
            <a:r>
              <a:rPr lang="en-US" sz="1400" i="1" dirty="0" smtClean="0">
                <a:solidFill>
                  <a:schemeClr val="bg1"/>
                </a:solidFill>
                <a:latin typeface="Times New Roman" pitchFamily="18" charset="0"/>
                <a:cs typeface="Times New Roman" pitchFamily="18" charset="0"/>
              </a:rPr>
              <a:t>Journal of </a:t>
            </a:r>
            <a:r>
              <a:rPr lang="en-US" sz="1400" i="1" dirty="0" err="1" smtClean="0">
                <a:solidFill>
                  <a:schemeClr val="bg1"/>
                </a:solidFill>
                <a:latin typeface="Times New Roman" pitchFamily="18" charset="0"/>
                <a:cs typeface="Times New Roman" pitchFamily="18" charset="0"/>
              </a:rPr>
              <a:t>JiLin</a:t>
            </a:r>
            <a:r>
              <a:rPr lang="en-US" sz="1400" i="1" dirty="0" smtClean="0">
                <a:solidFill>
                  <a:schemeClr val="bg1"/>
                </a:solidFill>
                <a:latin typeface="Times New Roman" pitchFamily="18" charset="0"/>
                <a:cs typeface="Times New Roman" pitchFamily="18" charset="0"/>
              </a:rPr>
              <a:t> University</a:t>
            </a:r>
            <a:r>
              <a:rPr lang="en-US" sz="1400" dirty="0" smtClean="0">
                <a:solidFill>
                  <a:schemeClr val="bg1"/>
                </a:solidFill>
                <a:latin typeface="Times New Roman" pitchFamily="18" charset="0"/>
                <a:cs typeface="Times New Roman" pitchFamily="18" charset="0"/>
              </a:rPr>
              <a:t>, vol. 34, no. 2, pp. 232–236, </a:t>
            </a:r>
            <a:r>
              <a:rPr lang="en-US" sz="1400" dirty="0" smtClean="0">
                <a:solidFill>
                  <a:schemeClr val="bg1"/>
                </a:solidFill>
                <a:latin typeface="Times New Roman" pitchFamily="18" charset="0"/>
                <a:cs typeface="Times New Roman" pitchFamily="18" charset="0"/>
              </a:rPr>
              <a:t>2004.</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W. Wang, J. Xi, and H. Chen, “Modeling and recognizing driver behavior based on driving data: a survey,” </a:t>
            </a:r>
            <a:r>
              <a:rPr lang="en-US" sz="1400" i="1" dirty="0" smtClean="0">
                <a:solidFill>
                  <a:schemeClr val="bg1"/>
                </a:solidFill>
                <a:latin typeface="Times New Roman" pitchFamily="18" charset="0"/>
                <a:cs typeface="Times New Roman" pitchFamily="18" charset="0"/>
              </a:rPr>
              <a:t>Mathematical Problems in Engineering</a:t>
            </a:r>
            <a:r>
              <a:rPr lang="en-US" sz="1400" dirty="0" smtClean="0">
                <a:solidFill>
                  <a:schemeClr val="bg1"/>
                </a:solidFill>
                <a:latin typeface="Times New Roman" pitchFamily="18" charset="0"/>
                <a:cs typeface="Times New Roman" pitchFamily="18" charset="0"/>
              </a:rPr>
              <a:t>, vol. 2014, Article ID 245641, 20 pages, 2014.View at:  | </a:t>
            </a:r>
          </a:p>
          <a:p>
            <a:pPr lvl="0"/>
            <a:r>
              <a:rPr lang="en-US" sz="1400" dirty="0" smtClean="0">
                <a:solidFill>
                  <a:schemeClr val="bg1"/>
                </a:solidFill>
                <a:latin typeface="Times New Roman" pitchFamily="18" charset="0"/>
                <a:cs typeface="Times New Roman" pitchFamily="18" charset="0"/>
              </a:rPr>
              <a:t>Q. Tan, M. Yang, T. </a:t>
            </a:r>
            <a:r>
              <a:rPr lang="en-US" sz="1400" dirty="0" err="1" smtClean="0">
                <a:solidFill>
                  <a:schemeClr val="bg1"/>
                </a:solidFill>
                <a:latin typeface="Times New Roman" pitchFamily="18" charset="0"/>
                <a:cs typeface="Times New Roman" pitchFamily="18" charset="0"/>
              </a:rPr>
              <a:t>Luo</a:t>
            </a:r>
            <a:r>
              <a:rPr lang="en-US" sz="1400" dirty="0" smtClean="0">
                <a:solidFill>
                  <a:schemeClr val="bg1"/>
                </a:solidFill>
                <a:latin typeface="Times New Roman" pitchFamily="18" charset="0"/>
                <a:cs typeface="Times New Roman" pitchFamily="18" charset="0"/>
              </a:rPr>
              <a:t> et al., “A novel </a:t>
            </a:r>
            <a:r>
              <a:rPr lang="en-US" sz="1400" dirty="0" err="1" smtClean="0">
                <a:solidFill>
                  <a:schemeClr val="bg1"/>
                </a:solidFill>
                <a:latin typeface="Times New Roman" pitchFamily="18" charset="0"/>
                <a:cs typeface="Times New Roman" pitchFamily="18" charset="0"/>
              </a:rPr>
              <a:t>interdigital</a:t>
            </a:r>
            <a:r>
              <a:rPr lang="en-US" sz="1400" dirty="0" smtClean="0">
                <a:solidFill>
                  <a:schemeClr val="bg1"/>
                </a:solidFill>
                <a:latin typeface="Times New Roman" pitchFamily="18" charset="0"/>
                <a:cs typeface="Times New Roman" pitchFamily="18" charset="0"/>
              </a:rPr>
              <a:t> capacitor pressure sensor based on LTCC technology,” </a:t>
            </a:r>
            <a:r>
              <a:rPr lang="en-US" sz="1400" i="1" dirty="0" smtClean="0">
                <a:solidFill>
                  <a:schemeClr val="bg1"/>
                </a:solidFill>
                <a:latin typeface="Times New Roman" pitchFamily="18" charset="0"/>
                <a:cs typeface="Times New Roman" pitchFamily="18" charset="0"/>
              </a:rPr>
              <a:t>Journal of Sensors</a:t>
            </a:r>
            <a:r>
              <a:rPr lang="en-US" sz="1400" dirty="0" smtClean="0">
                <a:solidFill>
                  <a:schemeClr val="bg1"/>
                </a:solidFill>
                <a:latin typeface="Times New Roman" pitchFamily="18" charset="0"/>
                <a:cs typeface="Times New Roman" pitchFamily="18" charset="0"/>
              </a:rPr>
              <a:t>, vol. 2014, Article ID 431503, 6 pages, </a:t>
            </a:r>
            <a:r>
              <a:rPr lang="en-US" sz="1400" dirty="0" smtClean="0">
                <a:solidFill>
                  <a:schemeClr val="bg1"/>
                </a:solidFill>
                <a:latin typeface="Times New Roman" pitchFamily="18" charset="0"/>
                <a:cs typeface="Times New Roman" pitchFamily="18" charset="0"/>
              </a:rPr>
              <a:t>2014.</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Y. Freund and R. E. </a:t>
            </a:r>
            <a:r>
              <a:rPr lang="en-US" sz="1400" dirty="0" err="1" smtClean="0">
                <a:solidFill>
                  <a:schemeClr val="bg1"/>
                </a:solidFill>
                <a:latin typeface="Times New Roman" pitchFamily="18" charset="0"/>
                <a:cs typeface="Times New Roman" pitchFamily="18" charset="0"/>
              </a:rPr>
              <a:t>Schapire</a:t>
            </a:r>
            <a:r>
              <a:rPr lang="en-US" sz="1400" dirty="0" smtClean="0">
                <a:solidFill>
                  <a:schemeClr val="bg1"/>
                </a:solidFill>
                <a:latin typeface="Times New Roman" pitchFamily="18" charset="0"/>
                <a:cs typeface="Times New Roman" pitchFamily="18" charset="0"/>
              </a:rPr>
              <a:t>, “A </a:t>
            </a:r>
            <a:r>
              <a:rPr lang="en-US" sz="1400" dirty="0" err="1" smtClean="0">
                <a:solidFill>
                  <a:schemeClr val="bg1"/>
                </a:solidFill>
                <a:latin typeface="Times New Roman" pitchFamily="18" charset="0"/>
                <a:cs typeface="Times New Roman" pitchFamily="18" charset="0"/>
              </a:rPr>
              <a:t>desicion</a:t>
            </a:r>
            <a:r>
              <a:rPr lang="en-US" sz="1400" dirty="0" smtClean="0">
                <a:solidFill>
                  <a:schemeClr val="bg1"/>
                </a:solidFill>
                <a:latin typeface="Times New Roman" pitchFamily="18" charset="0"/>
                <a:cs typeface="Times New Roman" pitchFamily="18" charset="0"/>
              </a:rPr>
              <a:t>-theoretic generalization of on-line learning and an application to boosting,” in </a:t>
            </a:r>
            <a:r>
              <a:rPr lang="en-US" sz="1400" i="1" dirty="0" smtClean="0">
                <a:solidFill>
                  <a:schemeClr val="bg1"/>
                </a:solidFill>
                <a:latin typeface="Times New Roman" pitchFamily="18" charset="0"/>
                <a:cs typeface="Times New Roman" pitchFamily="18" charset="0"/>
              </a:rPr>
              <a:t>Computational Learning Theory</a:t>
            </a:r>
            <a:r>
              <a:rPr lang="en-US" sz="1400" dirty="0" smtClean="0">
                <a:solidFill>
                  <a:schemeClr val="bg1"/>
                </a:solidFill>
                <a:latin typeface="Times New Roman" pitchFamily="18" charset="0"/>
                <a:cs typeface="Times New Roman" pitchFamily="18" charset="0"/>
              </a:rPr>
              <a:t>, vol. 904 of </a:t>
            </a:r>
            <a:r>
              <a:rPr lang="en-US" sz="1400" i="1" dirty="0" smtClean="0">
                <a:solidFill>
                  <a:schemeClr val="bg1"/>
                </a:solidFill>
                <a:latin typeface="Times New Roman" pitchFamily="18" charset="0"/>
                <a:cs typeface="Times New Roman" pitchFamily="18" charset="0"/>
              </a:rPr>
              <a:t>Lecture Notes in Computer Science</a:t>
            </a:r>
            <a:r>
              <a:rPr lang="en-US" sz="1400" dirty="0" smtClean="0">
                <a:solidFill>
                  <a:schemeClr val="bg1"/>
                </a:solidFill>
                <a:latin typeface="Times New Roman" pitchFamily="18" charset="0"/>
                <a:cs typeface="Times New Roman" pitchFamily="18" charset="0"/>
              </a:rPr>
              <a:t>, pp. 23–37, Springer, Berlin, </a:t>
            </a:r>
            <a:r>
              <a:rPr lang="en-US" sz="1400" dirty="0" smtClean="0">
                <a:solidFill>
                  <a:schemeClr val="bg1"/>
                </a:solidFill>
                <a:latin typeface="Times New Roman" pitchFamily="18" charset="0"/>
                <a:cs typeface="Times New Roman" pitchFamily="18" charset="0"/>
              </a:rPr>
              <a:t>Germany</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P. Viola and M. J. Jones, “Robust real-time object detection,” </a:t>
            </a:r>
            <a:r>
              <a:rPr lang="en-US" sz="1400" i="1" dirty="0" smtClean="0">
                <a:solidFill>
                  <a:schemeClr val="bg1"/>
                </a:solidFill>
                <a:latin typeface="Times New Roman" pitchFamily="18" charset="0"/>
                <a:cs typeface="Times New Roman" pitchFamily="18" charset="0"/>
              </a:rPr>
              <a:t>International Journal of Computer Vision</a:t>
            </a:r>
            <a:r>
              <a:rPr lang="en-US" sz="1400" dirty="0" smtClean="0">
                <a:solidFill>
                  <a:schemeClr val="bg1"/>
                </a:solidFill>
                <a:latin typeface="Times New Roman" pitchFamily="18" charset="0"/>
                <a:cs typeface="Times New Roman" pitchFamily="18" charset="0"/>
              </a:rPr>
              <a:t>, vol. 57, no. 2, pp. 137–154, </a:t>
            </a:r>
            <a:r>
              <a:rPr lang="en-US" sz="1400" dirty="0" smtClean="0">
                <a:solidFill>
                  <a:schemeClr val="bg1"/>
                </a:solidFill>
                <a:latin typeface="Times New Roman" pitchFamily="18" charset="0"/>
                <a:cs typeface="Times New Roman" pitchFamily="18" charset="0"/>
              </a:rPr>
              <a:t>2004.</a:t>
            </a:r>
            <a:endParaRPr lang="en-US" sz="1400" dirty="0" smtClean="0">
              <a:solidFill>
                <a:schemeClr val="bg1"/>
              </a:solidFill>
              <a:latin typeface="Times New Roman" pitchFamily="18" charset="0"/>
              <a:cs typeface="Times New Roman" pitchFamily="18" charset="0"/>
            </a:endParaRPr>
          </a:p>
          <a:p>
            <a:pPr lvl="0"/>
            <a:r>
              <a:rPr lang="en-US" sz="1400" dirty="0" smtClean="0">
                <a:solidFill>
                  <a:schemeClr val="bg1"/>
                </a:solidFill>
                <a:latin typeface="Times New Roman" pitchFamily="18" charset="0"/>
                <a:cs typeface="Times New Roman" pitchFamily="18" charset="0"/>
              </a:rPr>
              <a:t>D. F. </a:t>
            </a:r>
            <a:r>
              <a:rPr lang="en-US" sz="1400" dirty="0" err="1" smtClean="0">
                <a:solidFill>
                  <a:schemeClr val="bg1"/>
                </a:solidFill>
                <a:latin typeface="Times New Roman" pitchFamily="18" charset="0"/>
                <a:cs typeface="Times New Roman" pitchFamily="18" charset="0"/>
              </a:rPr>
              <a:t>Dinges</a:t>
            </a:r>
            <a:r>
              <a:rPr lang="en-US" sz="1400" dirty="0" smtClean="0">
                <a:solidFill>
                  <a:schemeClr val="bg1"/>
                </a:solidFill>
                <a:latin typeface="Times New Roman" pitchFamily="18" charset="0"/>
                <a:cs typeface="Times New Roman" pitchFamily="18" charset="0"/>
              </a:rPr>
              <a:t> and R. Grace, </a:t>
            </a:r>
            <a:r>
              <a:rPr lang="en-US" sz="1400" i="1" dirty="0" smtClean="0">
                <a:solidFill>
                  <a:schemeClr val="bg1"/>
                </a:solidFill>
                <a:latin typeface="Times New Roman" pitchFamily="18" charset="0"/>
                <a:cs typeface="Times New Roman" pitchFamily="18" charset="0"/>
              </a:rPr>
              <a:t>PERCLOS: A Valid </a:t>
            </a:r>
            <a:r>
              <a:rPr lang="en-US" sz="1400" i="1" dirty="0" err="1" smtClean="0">
                <a:solidFill>
                  <a:schemeClr val="bg1"/>
                </a:solidFill>
                <a:latin typeface="Times New Roman" pitchFamily="18" charset="0"/>
                <a:cs typeface="Times New Roman" pitchFamily="18" charset="0"/>
              </a:rPr>
              <a:t>Psychophysiological</a:t>
            </a:r>
            <a:r>
              <a:rPr lang="en-US" sz="1400" i="1" dirty="0" smtClean="0">
                <a:solidFill>
                  <a:schemeClr val="bg1"/>
                </a:solidFill>
                <a:latin typeface="Times New Roman" pitchFamily="18" charset="0"/>
                <a:cs typeface="Times New Roman" pitchFamily="18" charset="0"/>
              </a:rPr>
              <a:t> </a:t>
            </a:r>
            <a:r>
              <a:rPr lang="en-US" sz="1400" i="1" dirty="0" err="1" smtClean="0">
                <a:solidFill>
                  <a:schemeClr val="bg1"/>
                </a:solidFill>
                <a:latin typeface="Times New Roman" pitchFamily="18" charset="0"/>
                <a:cs typeface="Times New Roman" pitchFamily="18" charset="0"/>
              </a:rPr>
              <a:t>Mesure</a:t>
            </a:r>
            <a:r>
              <a:rPr lang="en-US" sz="1400" i="1" dirty="0" smtClean="0">
                <a:solidFill>
                  <a:schemeClr val="bg1"/>
                </a:solidFill>
                <a:latin typeface="Times New Roman" pitchFamily="18" charset="0"/>
                <a:cs typeface="Times New Roman" pitchFamily="18" charset="0"/>
              </a:rPr>
              <a:t> of Alertness As Assessed by Psychomotor Vigilance</a:t>
            </a:r>
            <a:r>
              <a:rPr lang="en-US" sz="1400" dirty="0" smtClean="0">
                <a:solidFill>
                  <a:schemeClr val="bg1"/>
                </a:solidFill>
                <a:latin typeface="Times New Roman" pitchFamily="18" charset="0"/>
                <a:cs typeface="Times New Roman" pitchFamily="18" charset="0"/>
              </a:rPr>
              <a:t>, Federal Highway Administration, Office of Motor Carriers, 1998.</a:t>
            </a:r>
          </a:p>
          <a:p>
            <a:pPr lvl="0"/>
            <a:r>
              <a:rPr lang="en-US" sz="1400" dirty="0" smtClean="0">
                <a:solidFill>
                  <a:schemeClr val="bg1"/>
                </a:solidFill>
                <a:latin typeface="Times New Roman" pitchFamily="18" charset="0"/>
                <a:cs typeface="Times New Roman" pitchFamily="18" charset="0"/>
              </a:rPr>
              <a:t>W. Kong, Z. Zhou, L. Zhou, Y. Dai, G. </a:t>
            </a:r>
            <a:r>
              <a:rPr lang="en-US" sz="1400" dirty="0" err="1" smtClean="0">
                <a:solidFill>
                  <a:schemeClr val="bg1"/>
                </a:solidFill>
                <a:latin typeface="Times New Roman" pitchFamily="18" charset="0"/>
                <a:cs typeface="Times New Roman" pitchFamily="18" charset="0"/>
              </a:rPr>
              <a:t>Borghini</a:t>
            </a:r>
            <a:r>
              <a:rPr lang="en-US" sz="1400" dirty="0" smtClean="0">
                <a:solidFill>
                  <a:schemeClr val="bg1"/>
                </a:solidFill>
                <a:latin typeface="Times New Roman" pitchFamily="18" charset="0"/>
                <a:cs typeface="Times New Roman" pitchFamily="18" charset="0"/>
              </a:rPr>
              <a:t>, and F. </a:t>
            </a:r>
            <a:r>
              <a:rPr lang="en-US" sz="1400" dirty="0" err="1" smtClean="0">
                <a:solidFill>
                  <a:schemeClr val="bg1"/>
                </a:solidFill>
                <a:latin typeface="Times New Roman" pitchFamily="18" charset="0"/>
                <a:cs typeface="Times New Roman" pitchFamily="18" charset="0"/>
              </a:rPr>
              <a:t>Babiloni</a:t>
            </a:r>
            <a:r>
              <a:rPr lang="en-US" sz="1400" dirty="0" smtClean="0">
                <a:solidFill>
                  <a:schemeClr val="bg1"/>
                </a:solidFill>
                <a:latin typeface="Times New Roman" pitchFamily="18" charset="0"/>
                <a:cs typeface="Times New Roman" pitchFamily="18" charset="0"/>
              </a:rPr>
              <a:t>, “Estimation for driver fatigue with phase locking value,” </a:t>
            </a:r>
            <a:r>
              <a:rPr lang="en-US" sz="1400" i="1" dirty="0" smtClean="0">
                <a:solidFill>
                  <a:schemeClr val="bg1"/>
                </a:solidFill>
                <a:latin typeface="Times New Roman" pitchFamily="18" charset="0"/>
                <a:cs typeface="Times New Roman" pitchFamily="18" charset="0"/>
              </a:rPr>
              <a:t>International Journal of </a:t>
            </a:r>
            <a:r>
              <a:rPr lang="en-US" sz="1400" i="1" dirty="0" err="1" smtClean="0">
                <a:solidFill>
                  <a:schemeClr val="bg1"/>
                </a:solidFill>
                <a:latin typeface="Times New Roman" pitchFamily="18" charset="0"/>
                <a:cs typeface="Times New Roman" pitchFamily="18" charset="0"/>
              </a:rPr>
              <a:t>Bioelectromagnetism</a:t>
            </a:r>
            <a:r>
              <a:rPr lang="en-US" sz="1400" dirty="0" smtClean="0">
                <a:solidFill>
                  <a:schemeClr val="bg1"/>
                </a:solidFill>
                <a:latin typeface="Times New Roman" pitchFamily="18" charset="0"/>
                <a:cs typeface="Times New Roman" pitchFamily="18" charset="0"/>
              </a:rPr>
              <a:t>, vol. 14, no. 3, pp. 115–120, 2012.View at: </a:t>
            </a:r>
          </a:p>
          <a:p>
            <a:pPr marL="0" lvl="0" indent="0">
              <a:buNone/>
            </a:pPr>
            <a:endParaRPr lang="en-US" sz="1600"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918231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1366916" y="2499232"/>
            <a:ext cx="9404723" cy="1400530"/>
          </a:xfrm>
        </p:spPr>
        <p:txBody>
          <a:bodyPr/>
          <a:lstStyle/>
          <a:p>
            <a:pPr algn="ctr"/>
            <a:r>
              <a:rPr lang="en-US" sz="7200" b="1" dirty="0" smtClean="0">
                <a:solidFill>
                  <a:schemeClr val="bg1"/>
                </a:solidFill>
              </a:rPr>
              <a:t>Thank you</a:t>
            </a:r>
            <a:endParaRPr lang="en-US" sz="7200" b="1" dirty="0">
              <a:solidFill>
                <a:schemeClr val="bg1"/>
              </a:solidFill>
            </a:endParaRPr>
          </a:p>
        </p:txBody>
      </p:sp>
    </p:spTree>
    <p:extLst>
      <p:ext uri="{BB962C8B-B14F-4D97-AF65-F5344CB8AC3E}">
        <p14:creationId xmlns="" xmlns:p14="http://schemas.microsoft.com/office/powerpoint/2010/main" val="4282905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890" y="402771"/>
            <a:ext cx="10583904" cy="1925324"/>
          </a:xfrm>
        </p:spPr>
        <p:txBody>
          <a:bodyPr/>
          <a:lstStyle/>
          <a:p>
            <a:pPr algn="ctr"/>
            <a:r>
              <a:rPr lang="en-US" sz="4800" b="1" dirty="0" smtClean="0">
                <a:solidFill>
                  <a:srgbClr val="FFFF00"/>
                </a:solidFill>
                <a:effectLst>
                  <a:outerShdw blurRad="38100" dist="38100" dir="2700000" algn="tl">
                    <a:srgbClr val="000000">
                      <a:alpha val="43137"/>
                    </a:srgbClr>
                  </a:outerShdw>
                </a:effectLst>
              </a:rPr>
              <a:t>Accident Prevention: </a:t>
            </a:r>
            <a:br>
              <a:rPr lang="en-US" sz="4800" b="1" dirty="0" smtClean="0">
                <a:solidFill>
                  <a:srgbClr val="FFFF00"/>
                </a:solidFill>
                <a:effectLst>
                  <a:outerShdw blurRad="38100" dist="38100" dir="2700000" algn="tl">
                    <a:srgbClr val="000000">
                      <a:alpha val="43137"/>
                    </a:srgbClr>
                  </a:outerShdw>
                </a:effectLst>
              </a:rPr>
            </a:br>
            <a:r>
              <a:rPr lang="en-US" sz="4800" b="1" dirty="0" smtClean="0">
                <a:solidFill>
                  <a:srgbClr val="FFFF00"/>
                </a:solidFill>
                <a:effectLst>
                  <a:outerShdw blurRad="38100" dist="38100" dir="2700000" algn="tl">
                    <a:srgbClr val="000000">
                      <a:alpha val="43137"/>
                    </a:srgbClr>
                  </a:outerShdw>
                </a:effectLst>
              </a:rPr>
              <a:t>Drowsiness and Yawn Detector</a:t>
            </a:r>
            <a:endParaRPr lang="en-US" sz="4800" b="1" dirty="0">
              <a:solidFill>
                <a:srgbClr val="FFFF00"/>
              </a:solidFill>
              <a:effectLst>
                <a:outerShdw blurRad="38100" dist="38100" dir="2700000" algn="tl">
                  <a:srgbClr val="000000">
                    <a:alpha val="43137"/>
                  </a:srgbClr>
                </a:outerShdw>
              </a:effectLst>
            </a:endParaRPr>
          </a:p>
        </p:txBody>
      </p:sp>
      <p:sp>
        <p:nvSpPr>
          <p:cNvPr id="5" name="Subtitle 4"/>
          <p:cNvSpPr>
            <a:spLocks noGrp="1"/>
          </p:cNvSpPr>
          <p:nvPr>
            <p:ph type="subTitle" idx="1"/>
          </p:nvPr>
        </p:nvSpPr>
        <p:spPr>
          <a:xfrm>
            <a:off x="1403150" y="3004458"/>
            <a:ext cx="8825658" cy="3065417"/>
          </a:xfrm>
        </p:spPr>
        <p:txBody>
          <a:bodyPr/>
          <a:lstStyle/>
          <a:p>
            <a:r>
              <a:rPr lang="en-IN" dirty="0" smtClean="0">
                <a:solidFill>
                  <a:schemeClr val="bg1"/>
                </a:solidFill>
                <a:latin typeface="Times New Roman" pitchFamily="18" charset="0"/>
                <a:cs typeface="Times New Roman" pitchFamily="18" charset="0"/>
              </a:rPr>
              <a:t>Prepared by:                                                  guided by:</a:t>
            </a:r>
          </a:p>
          <a:p>
            <a:pPr marL="457200" indent="-457200"/>
            <a:r>
              <a:rPr lang="en-IN" dirty="0" err="1" smtClean="0">
                <a:solidFill>
                  <a:schemeClr val="bg1"/>
                </a:solidFill>
                <a:latin typeface="Times New Roman" pitchFamily="18" charset="0"/>
                <a:cs typeface="Times New Roman" pitchFamily="18" charset="0"/>
              </a:rPr>
              <a:t>Gurkirat</a:t>
            </a:r>
            <a:r>
              <a:rPr lang="en-IN" dirty="0" smtClean="0">
                <a:solidFill>
                  <a:schemeClr val="bg1"/>
                </a:solidFill>
                <a:latin typeface="Times New Roman" pitchFamily="18" charset="0"/>
                <a:cs typeface="Times New Roman" pitchFamily="18" charset="0"/>
              </a:rPr>
              <a:t> </a:t>
            </a:r>
            <a:r>
              <a:rPr lang="en-IN" dirty="0" err="1" smtClean="0">
                <a:solidFill>
                  <a:schemeClr val="bg1"/>
                </a:solidFill>
                <a:latin typeface="Times New Roman" pitchFamily="18" charset="0"/>
                <a:cs typeface="Times New Roman" pitchFamily="18" charset="0"/>
              </a:rPr>
              <a:t>singh</a:t>
            </a:r>
            <a:r>
              <a:rPr lang="en-IN" dirty="0" smtClean="0">
                <a:solidFill>
                  <a:schemeClr val="bg1"/>
                </a:solidFill>
                <a:latin typeface="Times New Roman" pitchFamily="18" charset="0"/>
                <a:cs typeface="Times New Roman" pitchFamily="18" charset="0"/>
              </a:rPr>
              <a:t>                                           </a:t>
            </a:r>
            <a:r>
              <a:rPr lang="en-US" dirty="0" smtClean="0">
                <a:solidFill>
                  <a:schemeClr val="bg1"/>
                </a:solidFill>
                <a:latin typeface="Times New Roman" pitchFamily="18" charset="0"/>
                <a:cs typeface="Times New Roman" pitchFamily="18" charset="0"/>
              </a:rPr>
              <a:t>Mr. Carlos </a:t>
            </a:r>
            <a:r>
              <a:rPr lang="en-US" dirty="0" err="1" smtClean="0">
                <a:solidFill>
                  <a:schemeClr val="bg1"/>
                </a:solidFill>
                <a:latin typeface="Times New Roman" pitchFamily="18" charset="0"/>
                <a:cs typeface="Times New Roman" pitchFamily="18" charset="0"/>
              </a:rPr>
              <a:t>Guestrin</a:t>
            </a:r>
            <a:endParaRPr lang="en-IN" dirty="0" smtClean="0">
              <a:solidFill>
                <a:schemeClr val="bg1"/>
              </a:solidFill>
              <a:latin typeface="Times New Roman" pitchFamily="18" charset="0"/>
              <a:cs typeface="Times New Roman" pitchFamily="18" charset="0"/>
            </a:endParaRPr>
          </a:p>
          <a:p>
            <a:pPr marL="457200" indent="-457200"/>
            <a:r>
              <a:rPr lang="en-IN" dirty="0" smtClean="0">
                <a:solidFill>
                  <a:schemeClr val="bg1"/>
                </a:solidFill>
                <a:latin typeface="Times New Roman" pitchFamily="18" charset="0"/>
                <a:cs typeface="Times New Roman" pitchFamily="18" charset="0"/>
              </a:rPr>
              <a:t>03213202717                            				     EMILY FOX</a:t>
            </a:r>
          </a:p>
          <a:p>
            <a:pPr marL="457200" indent="-457200"/>
            <a:r>
              <a:rPr lang="en-IN" dirty="0" smtClean="0">
                <a:solidFill>
                  <a:schemeClr val="bg1"/>
                </a:solidFill>
                <a:latin typeface="Times New Roman" pitchFamily="18" charset="0"/>
                <a:cs typeface="Times New Roman" pitchFamily="18" charset="0"/>
              </a:rPr>
              <a:t>cse-1</a:t>
            </a:r>
          </a:p>
          <a:p>
            <a:pPr marL="457200" indent="-457200"/>
            <a:endParaRPr lang="en-IN" dirty="0"/>
          </a:p>
        </p:txBody>
      </p:sp>
    </p:spTree>
    <p:extLst>
      <p:ext uri="{BB962C8B-B14F-4D97-AF65-F5344CB8AC3E}">
        <p14:creationId xmlns="" xmlns:p14="http://schemas.microsoft.com/office/powerpoint/2010/main" val="530453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accent3"/>
                </a:solidFill>
                <a:latin typeface="Times New Roman" pitchFamily="18" charset="0"/>
                <a:cs typeface="Times New Roman" pitchFamily="18" charset="0"/>
              </a:rPr>
              <a:t>CONTENTS</a:t>
            </a:r>
            <a:endParaRPr lang="en-US" sz="3600" b="1" dirty="0">
              <a:solidFill>
                <a:schemeClr val="accent3"/>
              </a:solidFill>
              <a:latin typeface="Times New Roman" pitchFamily="18" charset="0"/>
              <a:cs typeface="Times New Roman" pitchFamily="18" charset="0"/>
            </a:endParaRPr>
          </a:p>
        </p:txBody>
      </p:sp>
      <p:sp>
        <p:nvSpPr>
          <p:cNvPr id="3" name="Content Placeholder 2"/>
          <p:cNvSpPr>
            <a:spLocks noGrp="1"/>
          </p:cNvSpPr>
          <p:nvPr>
            <p:ph idx="1"/>
          </p:nvPr>
        </p:nvSpPr>
        <p:spPr>
          <a:xfrm>
            <a:off x="646110" y="1436913"/>
            <a:ext cx="9403743" cy="4976949"/>
          </a:xfrm>
        </p:spPr>
        <p:txBody>
          <a:bodyPr>
            <a:normAutofit fontScale="85000" lnSpcReduction="20000"/>
          </a:bodyPr>
          <a:lstStyle/>
          <a:p>
            <a:pPr marL="457200" indent="-457200">
              <a:buFont typeface="+mj-lt"/>
              <a:buAutoNum type="arabicPeriod"/>
            </a:pPr>
            <a:r>
              <a:rPr lang="en-US" dirty="0" smtClean="0">
                <a:solidFill>
                  <a:schemeClr val="bg1"/>
                </a:solidFill>
                <a:latin typeface="Times New Roman" pitchFamily="18" charset="0"/>
                <a:cs typeface="Times New Roman" pitchFamily="18" charset="0"/>
              </a:rPr>
              <a:t>Aim </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Introduction to </a:t>
            </a:r>
            <a:r>
              <a:rPr lang="en-US" dirty="0" smtClean="0">
                <a:solidFill>
                  <a:schemeClr val="bg1"/>
                </a:solidFill>
                <a:latin typeface="Times New Roman" pitchFamily="18" charset="0"/>
                <a:cs typeface="Times New Roman" pitchFamily="18" charset="0"/>
              </a:rPr>
              <a:t>Accident Prevention</a:t>
            </a:r>
            <a:endParaRPr lang="en-US" dirty="0" smtClean="0">
              <a:solidFill>
                <a:schemeClr val="bg1"/>
              </a:solidFill>
              <a:latin typeface="Times New Roman" pitchFamily="18" charset="0"/>
              <a:cs typeface="Times New Roman" pitchFamily="18" charset="0"/>
            </a:endParaRPr>
          </a:p>
          <a:p>
            <a:pPr marL="457200" indent="-457200">
              <a:buFont typeface="+mj-lt"/>
              <a:buAutoNum type="arabicPeriod"/>
            </a:pPr>
            <a:r>
              <a:rPr lang="en-US" dirty="0" smtClean="0">
                <a:solidFill>
                  <a:schemeClr val="bg1"/>
                </a:solidFill>
                <a:latin typeface="Times New Roman" pitchFamily="18" charset="0"/>
                <a:cs typeface="Times New Roman" pitchFamily="18" charset="0"/>
              </a:rPr>
              <a:t>Requirements</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Features of </a:t>
            </a:r>
            <a:r>
              <a:rPr lang="en-US" dirty="0" smtClean="0">
                <a:solidFill>
                  <a:schemeClr val="bg1"/>
                </a:solidFill>
                <a:latin typeface="Times New Roman" pitchFamily="18" charset="0"/>
                <a:cs typeface="Times New Roman" pitchFamily="18" charset="0"/>
              </a:rPr>
              <a:t>Accident Prevention</a:t>
            </a:r>
            <a:endParaRPr lang="en-US" dirty="0" smtClean="0">
              <a:solidFill>
                <a:schemeClr val="bg1"/>
              </a:solidFill>
              <a:latin typeface="Times New Roman" pitchFamily="18" charset="0"/>
              <a:cs typeface="Times New Roman" pitchFamily="18" charset="0"/>
            </a:endParaRPr>
          </a:p>
          <a:p>
            <a:pPr marL="457200" indent="-457200">
              <a:buFont typeface="+mj-lt"/>
              <a:buAutoNum type="arabicPeriod"/>
            </a:pPr>
            <a:r>
              <a:rPr lang="en-US" dirty="0" smtClean="0">
                <a:solidFill>
                  <a:schemeClr val="bg1"/>
                </a:solidFill>
                <a:latin typeface="Times New Roman" pitchFamily="18" charset="0"/>
                <a:cs typeface="Times New Roman" pitchFamily="18" charset="0"/>
              </a:rPr>
              <a:t>Dataset Used</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Flow Chart</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ER Diagram</a:t>
            </a:r>
            <a:endParaRPr lang="en-US" dirty="0" smtClean="0">
              <a:solidFill>
                <a:schemeClr val="bg1"/>
              </a:solidFill>
              <a:latin typeface="Times New Roman" pitchFamily="18" charset="0"/>
              <a:cs typeface="Times New Roman" pitchFamily="18" charset="0"/>
            </a:endParaRPr>
          </a:p>
          <a:p>
            <a:pPr marL="457200" indent="-457200">
              <a:buFont typeface="+mj-lt"/>
              <a:buAutoNum type="arabicPeriod"/>
            </a:pPr>
            <a:r>
              <a:rPr lang="en-US" dirty="0" smtClean="0">
                <a:solidFill>
                  <a:schemeClr val="bg1"/>
                </a:solidFill>
                <a:latin typeface="Times New Roman" pitchFamily="18" charset="0"/>
                <a:cs typeface="Times New Roman" pitchFamily="18" charset="0"/>
              </a:rPr>
              <a:t>Use case </a:t>
            </a:r>
            <a:r>
              <a:rPr lang="en-US" dirty="0" smtClean="0">
                <a:solidFill>
                  <a:schemeClr val="bg1"/>
                </a:solidFill>
                <a:latin typeface="Times New Roman" pitchFamily="18" charset="0"/>
                <a:cs typeface="Times New Roman" pitchFamily="18" charset="0"/>
              </a:rPr>
              <a:t>diagram</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Class Diagram</a:t>
            </a:r>
            <a:endParaRPr lang="en-US" dirty="0" smtClean="0">
              <a:solidFill>
                <a:schemeClr val="bg1"/>
              </a:solidFill>
              <a:latin typeface="Times New Roman" pitchFamily="18" charset="0"/>
              <a:cs typeface="Times New Roman" pitchFamily="18" charset="0"/>
            </a:endParaRPr>
          </a:p>
          <a:p>
            <a:pPr marL="457200" indent="-457200">
              <a:buFont typeface="+mj-lt"/>
              <a:buAutoNum type="arabicPeriod"/>
            </a:pPr>
            <a:r>
              <a:rPr lang="en-US" dirty="0" smtClean="0">
                <a:solidFill>
                  <a:schemeClr val="bg1"/>
                </a:solidFill>
                <a:latin typeface="Times New Roman" pitchFamily="18" charset="0"/>
                <a:cs typeface="Times New Roman" pitchFamily="18" charset="0"/>
              </a:rPr>
              <a:t>Technologies used</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Concepts used</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Steps </a:t>
            </a:r>
            <a:r>
              <a:rPr lang="en-US" dirty="0" smtClean="0">
                <a:solidFill>
                  <a:schemeClr val="bg1"/>
                </a:solidFill>
                <a:latin typeface="Times New Roman" pitchFamily="18" charset="0"/>
                <a:cs typeface="Times New Roman" pitchFamily="18" charset="0"/>
              </a:rPr>
              <a:t>involved and screenshots</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Limitations</a:t>
            </a:r>
          </a:p>
          <a:p>
            <a:pPr marL="457200" indent="-457200">
              <a:buFont typeface="+mj-lt"/>
              <a:buAutoNum type="arabicPeriod"/>
            </a:pPr>
            <a:r>
              <a:rPr lang="en-US" dirty="0" smtClean="0">
                <a:solidFill>
                  <a:schemeClr val="bg1"/>
                </a:solidFill>
                <a:latin typeface="Times New Roman" pitchFamily="18" charset="0"/>
                <a:cs typeface="Times New Roman" pitchFamily="18" charset="0"/>
              </a:rPr>
              <a:t>References </a:t>
            </a:r>
          </a:p>
          <a:p>
            <a:pPr marL="457200" indent="-457200">
              <a:buFont typeface="+mj-lt"/>
              <a:buAutoNum type="arabicPeriod"/>
            </a:pPr>
            <a:endParaRPr lang="en-US" dirty="0" smtClean="0">
              <a:solidFill>
                <a:schemeClr val="bg1"/>
              </a:solidFill>
              <a:latin typeface="Times New Roman" pitchFamily="18" charset="0"/>
              <a:cs typeface="Times New Roman" pitchFamily="18" charset="0"/>
            </a:endParaRPr>
          </a:p>
          <a:p>
            <a:pPr marL="457200" indent="-457200">
              <a:buFont typeface="+mj-lt"/>
              <a:buAutoNum type="arabicPeriod"/>
            </a:pPr>
            <a:endParaRPr lang="en-US"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685807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762" y="550690"/>
            <a:ext cx="8853405" cy="1016853"/>
          </a:xfrm>
        </p:spPr>
        <p:txBody>
          <a:bodyPr/>
          <a:lstStyle/>
          <a:p>
            <a:pPr algn="ctr"/>
            <a:r>
              <a:rPr lang="en-US" sz="3600" b="1" dirty="0" smtClean="0">
                <a:solidFill>
                  <a:schemeClr val="bg1"/>
                </a:solidFill>
                <a:latin typeface="Times New Roman" pitchFamily="18" charset="0"/>
                <a:cs typeface="Times New Roman" pitchFamily="18" charset="0"/>
              </a:rPr>
              <a:t>AIM</a:t>
            </a:r>
            <a:r>
              <a:rPr lang="en-US" sz="3600" b="1" dirty="0" smtClean="0">
                <a:latin typeface="Times New Roman" pitchFamily="18" charset="0"/>
                <a:cs typeface="Times New Roman" pitchFamily="18" charset="0"/>
              </a:rPr>
              <a:t> </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705395" y="1619793"/>
            <a:ext cx="11064240" cy="4820195"/>
          </a:xfrm>
        </p:spPr>
        <p:txBody>
          <a:bodyPr>
            <a:normAutofit/>
          </a:bodyPr>
          <a:lstStyle/>
          <a:p>
            <a:r>
              <a:rPr lang="en-US" sz="1800" dirty="0" smtClean="0">
                <a:solidFill>
                  <a:schemeClr val="bg1"/>
                </a:solidFill>
                <a:latin typeface="Times New Roman" pitchFamily="18" charset="0"/>
                <a:cs typeface="Times New Roman" pitchFamily="18" charset="0"/>
              </a:rPr>
              <a:t>Driving while drowsy is a serious and often tragic problem in the United States. A report from the National Highway Traffic Safety Administration estimates that drowsy driving leads to 100,000 police-reported crashes each year, 71,000 injuries and 800 fatalities, and a 125 </a:t>
            </a:r>
            <a:r>
              <a:rPr lang="en-US" sz="1800" dirty="0" err="1" smtClean="0">
                <a:solidFill>
                  <a:schemeClr val="bg1"/>
                </a:solidFill>
                <a:latin typeface="Times New Roman" pitchFamily="18" charset="0"/>
                <a:cs typeface="Times New Roman" pitchFamily="18" charset="0"/>
              </a:rPr>
              <a:t>crore</a:t>
            </a:r>
            <a:r>
              <a:rPr lang="en-US" sz="1800" dirty="0" smtClean="0">
                <a:solidFill>
                  <a:schemeClr val="bg1"/>
                </a:solidFill>
                <a:latin typeface="Times New Roman" pitchFamily="18" charset="0"/>
                <a:cs typeface="Times New Roman" pitchFamily="18" charset="0"/>
              </a:rPr>
              <a:t> cost. The National Sleep Foundation reported that 37 percent of people admitted to falling asleep behind the wheel. Young adults between the ages of 18–29 are </a:t>
            </a:r>
            <a:r>
              <a:rPr lang="en-US" sz="1800" dirty="0" err="1" smtClean="0">
                <a:solidFill>
                  <a:schemeClr val="bg1"/>
                </a:solidFill>
                <a:latin typeface="Times New Roman" pitchFamily="18" charset="0"/>
                <a:cs typeface="Times New Roman" pitchFamily="18" charset="0"/>
              </a:rPr>
              <a:t>are</a:t>
            </a:r>
            <a:r>
              <a:rPr lang="en-US" sz="1800" dirty="0" smtClean="0">
                <a:solidFill>
                  <a:schemeClr val="bg1"/>
                </a:solidFill>
                <a:latin typeface="Times New Roman" pitchFamily="18" charset="0"/>
                <a:cs typeface="Times New Roman" pitchFamily="18" charset="0"/>
              </a:rPr>
              <a:t> even more likely to drive when drowsy, with a reported 71 percent compared to approximately half of those in the age range 30 to 64.</a:t>
            </a:r>
          </a:p>
          <a:p>
            <a:r>
              <a:rPr lang="en-US" sz="1800" dirty="0" smtClean="0">
                <a:solidFill>
                  <a:schemeClr val="bg1"/>
                </a:solidFill>
                <a:latin typeface="Times New Roman" pitchFamily="18" charset="0"/>
                <a:cs typeface="Times New Roman" pitchFamily="18" charset="0"/>
              </a:rPr>
              <a:t>A solution to this problem is to identify when a driver is falling asleep, and alarm the driver and passengers of the situation so that appropriate measures can be taken.</a:t>
            </a:r>
          </a:p>
          <a:p>
            <a:r>
              <a:rPr lang="en-US" sz="1800" dirty="0" smtClean="0">
                <a:solidFill>
                  <a:schemeClr val="bg1"/>
                </a:solidFill>
                <a:latin typeface="Times New Roman" pitchFamily="18" charset="0"/>
                <a:cs typeface="Times New Roman" pitchFamily="18" charset="0"/>
              </a:rPr>
              <a:t>In this work we propose two image-based frameworks for the detection and recognition of drowsiness based on a video feed of the driver’s face. Both frameworks are broadly divided into two parts, namely, feature extraction followed by time series based prediction. The two frameworks differ in the way features are extracted and fed into an CNN  Network to make predictions. The model aims to monitor a driver’s condition in real-time. From the video, an image-based noninvasive technique is used to detect the facial features of the driver with time and classify drowsiness (Alert or Drowsy) and sound an alarm if drowsy.</a:t>
            </a:r>
          </a:p>
          <a:p>
            <a:r>
              <a:rPr lang="en-US" sz="1800"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The  </a:t>
            </a:r>
            <a:r>
              <a:rPr lang="en-US" sz="1800" dirty="0" smtClean="0">
                <a:solidFill>
                  <a:schemeClr val="bg1"/>
                </a:solidFill>
                <a:latin typeface="Times New Roman" pitchFamily="18" charset="0"/>
                <a:cs typeface="Times New Roman" pitchFamily="18" charset="0"/>
              </a:rPr>
              <a:t>project Accident Prevention  includes  two features yawn detector and drowsiness detector.</a:t>
            </a:r>
          </a:p>
          <a:p>
            <a:pPr marL="0" indent="0">
              <a:buNone/>
            </a:pPr>
            <a:endParaRPr lang="en-US" sz="1800" dirty="0" smtClean="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461167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86543" y="452718"/>
            <a:ext cx="8864291" cy="1180139"/>
          </a:xfrm>
        </p:spPr>
        <p:txBody>
          <a:bodyPr/>
          <a:lstStyle/>
          <a:p>
            <a:pPr algn="ctr"/>
            <a:r>
              <a:rPr lang="en-US" sz="3600" b="1" dirty="0" smtClean="0">
                <a:solidFill>
                  <a:schemeClr val="bg1"/>
                </a:solidFill>
                <a:latin typeface="Times New Roman" pitchFamily="18" charset="0"/>
                <a:cs typeface="Times New Roman" pitchFamily="18" charset="0"/>
              </a:rPr>
              <a:t>INTRODUCTION TO </a:t>
            </a:r>
            <a:r>
              <a:rPr lang="en-US" sz="3600" b="1" dirty="0" smtClean="0">
                <a:solidFill>
                  <a:schemeClr val="bg1"/>
                </a:solidFill>
                <a:latin typeface="Times New Roman" pitchFamily="18" charset="0"/>
                <a:cs typeface="Times New Roman" pitchFamily="18" charset="0"/>
              </a:rPr>
              <a:t/>
            </a:r>
            <a:br>
              <a:rPr lang="en-US" sz="3600" b="1" dirty="0" smtClean="0">
                <a:solidFill>
                  <a:schemeClr val="bg1"/>
                </a:solidFill>
                <a:latin typeface="Times New Roman" pitchFamily="18" charset="0"/>
                <a:cs typeface="Times New Roman" pitchFamily="18" charset="0"/>
              </a:rPr>
            </a:br>
            <a:r>
              <a:rPr lang="en-US" sz="3600" b="1" dirty="0" smtClean="0">
                <a:solidFill>
                  <a:schemeClr val="bg1"/>
                </a:solidFill>
                <a:latin typeface="Times New Roman" pitchFamily="18" charset="0"/>
                <a:cs typeface="Times New Roman" pitchFamily="18" charset="0"/>
              </a:rPr>
              <a:t>ACCIDENT PREVENTION</a:t>
            </a:r>
            <a:endParaRPr lang="en-US" sz="36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1016725" y="1946366"/>
            <a:ext cx="9890761" cy="4728754"/>
          </a:xfrm>
        </p:spPr>
        <p:txBody>
          <a:bodyPr>
            <a:noAutofit/>
          </a:bodyPr>
          <a:lstStyle/>
          <a:p>
            <a:r>
              <a:rPr lang="en-US" sz="1800" dirty="0" smtClean="0">
                <a:solidFill>
                  <a:schemeClr val="bg1"/>
                </a:solidFill>
                <a:latin typeface="Times New Roman" pitchFamily="18" charset="0"/>
                <a:cs typeface="Times New Roman" pitchFamily="18" charset="0"/>
              </a:rPr>
              <a:t>A Accident Prevention is very useful software for preventing Road Accidents. It is divided into two parts:</a:t>
            </a:r>
          </a:p>
          <a:p>
            <a:pPr lvl="1">
              <a:buFont typeface="Wingdings" pitchFamily="2" charset="2"/>
              <a:buChar char="§"/>
            </a:pPr>
            <a:r>
              <a:rPr lang="en-IN" dirty="0" smtClean="0">
                <a:solidFill>
                  <a:schemeClr val="bg1"/>
                </a:solidFill>
                <a:latin typeface="Times New Roman" pitchFamily="18" charset="0"/>
                <a:cs typeface="Times New Roman" pitchFamily="18" charset="0"/>
              </a:rPr>
              <a:t>Yawn Detector</a:t>
            </a:r>
            <a:endParaRPr lang="en-US" dirty="0" smtClean="0">
              <a:solidFill>
                <a:schemeClr val="bg1"/>
              </a:solidFill>
              <a:latin typeface="Times New Roman" pitchFamily="18" charset="0"/>
              <a:cs typeface="Times New Roman" pitchFamily="18" charset="0"/>
            </a:endParaRPr>
          </a:p>
          <a:p>
            <a:pPr lvl="1">
              <a:buFont typeface="Wingdings" pitchFamily="2" charset="2"/>
              <a:buChar char="§"/>
            </a:pPr>
            <a:r>
              <a:rPr lang="en-IN" dirty="0" smtClean="0">
                <a:solidFill>
                  <a:schemeClr val="bg1"/>
                </a:solidFill>
                <a:latin typeface="Times New Roman" pitchFamily="18" charset="0"/>
                <a:cs typeface="Times New Roman" pitchFamily="18" charset="0"/>
              </a:rPr>
              <a:t>Drowsiness Detector</a:t>
            </a:r>
            <a:endParaRPr lang="en-US" dirty="0" smtClean="0">
              <a:solidFill>
                <a:schemeClr val="bg1"/>
              </a:solidFill>
              <a:latin typeface="Times New Roman" pitchFamily="18" charset="0"/>
              <a:cs typeface="Times New Roman" pitchFamily="18" charset="0"/>
            </a:endParaRPr>
          </a:p>
          <a:p>
            <a:r>
              <a:rPr lang="en-US" sz="1800" dirty="0" smtClean="0">
                <a:solidFill>
                  <a:schemeClr val="bg1"/>
                </a:solidFill>
                <a:latin typeface="Times New Roman" pitchFamily="18" charset="0"/>
                <a:cs typeface="Times New Roman" pitchFamily="18" charset="0"/>
              </a:rPr>
              <a:t>The increasing number of traffic accidents due to a diminished vigilance level of driver   has   become     a  serious   problem     for  society.  Accidents  related to driver   </a:t>
            </a:r>
            <a:r>
              <a:rPr lang="en-US" sz="1800" dirty="0" err="1" smtClean="0">
                <a:solidFill>
                  <a:schemeClr val="bg1"/>
                </a:solidFill>
                <a:latin typeface="Times New Roman" pitchFamily="18" charset="0"/>
                <a:cs typeface="Times New Roman" pitchFamily="18" charset="0"/>
              </a:rPr>
              <a:t>hypovigilance</a:t>
            </a:r>
            <a:r>
              <a:rPr lang="en-US" sz="1800" dirty="0" smtClean="0">
                <a:solidFill>
                  <a:schemeClr val="bg1"/>
                </a:solidFill>
                <a:latin typeface="Times New Roman" pitchFamily="18" charset="0"/>
                <a:cs typeface="Times New Roman" pitchFamily="18" charset="0"/>
              </a:rPr>
              <a:t> are more serious than other types of accidents, since sleepy drivers often do not take evasive action prior to a collision. Monitoring the driver’s level of vi- </a:t>
            </a:r>
            <a:r>
              <a:rPr lang="en-US" sz="1800" dirty="0" err="1" smtClean="0">
                <a:solidFill>
                  <a:schemeClr val="bg1"/>
                </a:solidFill>
                <a:latin typeface="Times New Roman" pitchFamily="18" charset="0"/>
                <a:cs typeface="Times New Roman" pitchFamily="18" charset="0"/>
              </a:rPr>
              <a:t>gilance</a:t>
            </a:r>
            <a:r>
              <a:rPr lang="en-US" sz="1800" dirty="0" smtClean="0">
                <a:solidFill>
                  <a:schemeClr val="bg1"/>
                </a:solidFill>
                <a:latin typeface="Times New Roman" pitchFamily="18" charset="0"/>
                <a:cs typeface="Times New Roman" pitchFamily="18" charset="0"/>
              </a:rPr>
              <a:t> and alerting the driver when he is not paying adequate attention to the driving has become matter of concern in order to prevent accidents. The prevention of such accidents is a major focus of effort in the field of active safety research. </a:t>
            </a:r>
          </a:p>
          <a:p>
            <a:r>
              <a:rPr lang="en-US" sz="1800" dirty="0" smtClean="0">
                <a:solidFill>
                  <a:schemeClr val="bg1"/>
                </a:solidFill>
                <a:latin typeface="Times New Roman" pitchFamily="18" charset="0"/>
                <a:cs typeface="Times New Roman" pitchFamily="18" charset="0"/>
              </a:rPr>
              <a:t>Many   researchers   are   working   on   the   development   of   monitoring   systems   using specific techniques. The best detection techniques are based on physiological phenomena   like   brain   waves,   heart   rate,   pulse   rate   and   respiration.   These   techniques   are intrusive, causing annoyance. A driver’s state of vigilance can also be characterized by indirect behaviors of the vehicle like lateral position, steering wheel movements. </a:t>
            </a:r>
            <a:r>
              <a:rPr lang="en-US" sz="1600" dirty="0">
                <a:solidFill>
                  <a:schemeClr val="bg1"/>
                </a:solidFill>
                <a:latin typeface="Times New Roman" pitchFamily="18" charset="0"/>
                <a:cs typeface="Times New Roman" pitchFamily="18" charset="0"/>
              </a:rPr>
              <a:t/>
            </a:r>
            <a:br>
              <a:rPr lang="en-US" sz="1600" dirty="0">
                <a:solidFill>
                  <a:schemeClr val="bg1"/>
                </a:solidFill>
                <a:latin typeface="Times New Roman" pitchFamily="18" charset="0"/>
                <a:cs typeface="Times New Roman" pitchFamily="18" charset="0"/>
              </a:rPr>
            </a:br>
            <a:endParaRPr lang="en-US" sz="1600"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957726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24934" y="243711"/>
            <a:ext cx="9404723" cy="736002"/>
          </a:xfrm>
        </p:spPr>
        <p:txBody>
          <a:bodyPr/>
          <a:lstStyle/>
          <a:p>
            <a:pPr algn="ctr"/>
            <a:r>
              <a:rPr lang="en-US" sz="3600" b="1" dirty="0" smtClean="0">
                <a:solidFill>
                  <a:schemeClr val="bg1"/>
                </a:solidFill>
                <a:latin typeface="Times New Roman" pitchFamily="18" charset="0"/>
                <a:cs typeface="Times New Roman" pitchFamily="18" charset="0"/>
              </a:rPr>
              <a:t>REQUIREMENTS</a:t>
            </a:r>
            <a:endParaRPr lang="en-US" sz="36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619987" y="994826"/>
            <a:ext cx="8946541" cy="5693357"/>
          </a:xfrm>
        </p:spPr>
        <p:txBody>
          <a:bodyPr>
            <a:noAutofit/>
          </a:bodyPr>
          <a:lstStyle/>
          <a:p>
            <a:r>
              <a:rPr lang="en-US" sz="1600" b="1" dirty="0" smtClean="0">
                <a:solidFill>
                  <a:schemeClr val="bg1"/>
                </a:solidFill>
                <a:latin typeface="Times New Roman" pitchFamily="18" charset="0"/>
                <a:cs typeface="Times New Roman" pitchFamily="18" charset="0"/>
              </a:rPr>
              <a:t>2. REQUIREMENT ANALYSIS AND SPECIFICATIONS</a:t>
            </a:r>
            <a:endParaRPr lang="en-US" sz="1600"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2.1. </a:t>
            </a:r>
            <a:r>
              <a:rPr lang="en-US" sz="1600" b="1" dirty="0" smtClean="0">
                <a:solidFill>
                  <a:schemeClr val="bg1"/>
                </a:solidFill>
                <a:latin typeface="Times New Roman" pitchFamily="18" charset="0"/>
                <a:cs typeface="Times New Roman" pitchFamily="18" charset="0"/>
              </a:rPr>
              <a:t>LIBRARIES</a:t>
            </a:r>
            <a:endParaRPr lang="en-IN"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Numpy</a:t>
            </a:r>
            <a:endParaRPr lang="en-US"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Scipy</a:t>
            </a:r>
            <a:endParaRPr lang="en-US"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Playsound</a:t>
            </a:r>
            <a:endParaRPr lang="en-US"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Dlib</a:t>
            </a:r>
            <a:endParaRPr lang="en-US"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Imutils</a:t>
            </a:r>
            <a:endParaRPr lang="en-US" sz="1400" dirty="0" smtClean="0">
              <a:solidFill>
                <a:schemeClr val="bg1"/>
              </a:solidFill>
              <a:latin typeface="Times New Roman" pitchFamily="18" charset="0"/>
              <a:cs typeface="Times New Roman" pitchFamily="18" charset="0"/>
            </a:endParaRPr>
          </a:p>
          <a:p>
            <a:pPr lvl="1"/>
            <a:r>
              <a:rPr lang="en-IN" sz="1400" dirty="0" err="1" smtClean="0">
                <a:solidFill>
                  <a:schemeClr val="bg1"/>
                </a:solidFill>
                <a:latin typeface="Times New Roman" pitchFamily="18" charset="0"/>
                <a:cs typeface="Times New Roman" pitchFamily="18" charset="0"/>
              </a:rPr>
              <a:t>Opencv</a:t>
            </a:r>
            <a:endParaRPr lang="en-US" sz="1400" dirty="0" smtClean="0">
              <a:solidFill>
                <a:schemeClr val="bg1"/>
              </a:solidFill>
              <a:latin typeface="Times New Roman" pitchFamily="18" charset="0"/>
              <a:cs typeface="Times New Roman" pitchFamily="18" charset="0"/>
            </a:endParaRPr>
          </a:p>
          <a:p>
            <a:r>
              <a:rPr lang="en-IN" sz="1600" b="1" dirty="0" smtClean="0">
                <a:solidFill>
                  <a:schemeClr val="bg1"/>
                </a:solidFill>
                <a:latin typeface="Times New Roman" pitchFamily="18" charset="0"/>
                <a:cs typeface="Times New Roman" pitchFamily="18" charset="0"/>
              </a:rPr>
              <a:t> </a:t>
            </a:r>
            <a:r>
              <a:rPr lang="en-US" sz="1600" b="1" dirty="0" smtClean="0">
                <a:solidFill>
                  <a:schemeClr val="bg1"/>
                </a:solidFill>
                <a:latin typeface="Times New Roman" pitchFamily="18" charset="0"/>
                <a:cs typeface="Times New Roman" pitchFamily="18" charset="0"/>
              </a:rPr>
              <a:t>2.3. SOFTWARE REQUIREMENTS</a:t>
            </a:r>
            <a:endParaRPr lang="en-US" sz="1600" dirty="0" smtClean="0">
              <a:solidFill>
                <a:schemeClr val="bg1"/>
              </a:solidFill>
              <a:latin typeface="Times New Roman" pitchFamily="18" charset="0"/>
              <a:cs typeface="Times New Roman" pitchFamily="18" charset="0"/>
            </a:endParaRPr>
          </a:p>
          <a:p>
            <a:pPr lvl="1"/>
            <a:r>
              <a:rPr lang="en-IN" sz="1400" dirty="0" smtClean="0">
                <a:solidFill>
                  <a:schemeClr val="bg1"/>
                </a:solidFill>
                <a:latin typeface="Times New Roman" pitchFamily="18" charset="0"/>
                <a:cs typeface="Times New Roman" pitchFamily="18" charset="0"/>
              </a:rPr>
              <a:t>Operating  System    :   WINDOWS 7 or above</a:t>
            </a:r>
            <a:endParaRPr lang="en-US" sz="1400" dirty="0" smtClean="0">
              <a:solidFill>
                <a:schemeClr val="bg1"/>
              </a:solidFill>
              <a:latin typeface="Times New Roman" pitchFamily="18" charset="0"/>
              <a:cs typeface="Times New Roman" pitchFamily="18" charset="0"/>
            </a:endParaRPr>
          </a:p>
          <a:p>
            <a:pPr lvl="1"/>
            <a:r>
              <a:rPr lang="en-IN" sz="1400" dirty="0" smtClean="0">
                <a:solidFill>
                  <a:schemeClr val="bg1"/>
                </a:solidFill>
                <a:latin typeface="Times New Roman" pitchFamily="18" charset="0"/>
                <a:cs typeface="Times New Roman" pitchFamily="18" charset="0"/>
              </a:rPr>
              <a:t>Python 3.x  or above</a:t>
            </a:r>
            <a:endParaRPr lang="en-US" sz="1400" dirty="0" smtClean="0">
              <a:solidFill>
                <a:schemeClr val="bg1"/>
              </a:solidFill>
              <a:latin typeface="Times New Roman" pitchFamily="18" charset="0"/>
              <a:cs typeface="Times New Roman" pitchFamily="18" charset="0"/>
            </a:endParaRPr>
          </a:p>
          <a:p>
            <a:pPr lvl="1"/>
            <a:r>
              <a:rPr lang="en-IN" sz="1400" dirty="0" smtClean="0">
                <a:solidFill>
                  <a:schemeClr val="bg1"/>
                </a:solidFill>
                <a:latin typeface="Times New Roman" pitchFamily="18" charset="0"/>
                <a:cs typeface="Times New Roman" pitchFamily="18" charset="0"/>
              </a:rPr>
              <a:t>Command </a:t>
            </a:r>
            <a:r>
              <a:rPr lang="en-IN" sz="1400" dirty="0" smtClean="0">
                <a:solidFill>
                  <a:schemeClr val="bg1"/>
                </a:solidFill>
                <a:latin typeface="Times New Roman" pitchFamily="18" charset="0"/>
                <a:cs typeface="Times New Roman" pitchFamily="18" charset="0"/>
              </a:rPr>
              <a:t>Prompt</a:t>
            </a:r>
            <a:endParaRPr lang="en-US" sz="1600" dirty="0" smtClean="0">
              <a:solidFill>
                <a:schemeClr val="bg1"/>
              </a:solidFill>
              <a:latin typeface="Times New Roman" pitchFamily="18" charset="0"/>
              <a:cs typeface="Times New Roman" pitchFamily="18" charset="0"/>
            </a:endParaRPr>
          </a:p>
          <a:p>
            <a:r>
              <a:rPr lang="en-US" sz="1600" b="1" dirty="0" smtClean="0">
                <a:solidFill>
                  <a:schemeClr val="bg1"/>
                </a:solidFill>
                <a:latin typeface="Times New Roman" pitchFamily="18" charset="0"/>
                <a:cs typeface="Times New Roman" pitchFamily="18" charset="0"/>
              </a:rPr>
              <a:t>2.2. HARDWARE REQUIREMENTS</a:t>
            </a:r>
            <a:endParaRPr lang="en-US" sz="1600" dirty="0" smtClean="0">
              <a:solidFill>
                <a:schemeClr val="bg1"/>
              </a:solidFill>
              <a:latin typeface="Times New Roman" pitchFamily="18" charset="0"/>
              <a:cs typeface="Times New Roman" pitchFamily="18" charset="0"/>
            </a:endParaRPr>
          </a:p>
          <a:p>
            <a:pPr lvl="1"/>
            <a:r>
              <a:rPr lang="en-IN" sz="1400" dirty="0" smtClean="0">
                <a:solidFill>
                  <a:schemeClr val="bg1"/>
                </a:solidFill>
                <a:latin typeface="Times New Roman" pitchFamily="18" charset="0"/>
                <a:cs typeface="Times New Roman" pitchFamily="18" charset="0"/>
              </a:rPr>
              <a:t>Webcam</a:t>
            </a:r>
            <a:endParaRPr lang="en-US" sz="1400" dirty="0" smtClean="0">
              <a:solidFill>
                <a:schemeClr val="bg1"/>
              </a:solidFill>
              <a:latin typeface="Times New Roman" pitchFamily="18" charset="0"/>
              <a:cs typeface="Times New Roman" pitchFamily="18" charset="0"/>
            </a:endParaRPr>
          </a:p>
          <a:p>
            <a:pPr lvl="1"/>
            <a:r>
              <a:rPr lang="en-IN" sz="1400" dirty="0" smtClean="0">
                <a:solidFill>
                  <a:schemeClr val="bg1"/>
                </a:solidFill>
                <a:latin typeface="Times New Roman" pitchFamily="18" charset="0"/>
                <a:cs typeface="Times New Roman" pitchFamily="18" charset="0"/>
              </a:rPr>
              <a:t>A computer system with </a:t>
            </a:r>
            <a:r>
              <a:rPr lang="en-US" sz="1400" dirty="0" err="1" smtClean="0">
                <a:solidFill>
                  <a:schemeClr val="bg1"/>
                </a:solidFill>
                <a:latin typeface="Times New Roman" pitchFamily="18" charset="0"/>
                <a:cs typeface="Times New Roman" pitchFamily="18" charset="0"/>
              </a:rPr>
              <a:t>atleast</a:t>
            </a:r>
            <a:r>
              <a:rPr lang="en-US" sz="1400" dirty="0" smtClean="0">
                <a:solidFill>
                  <a:schemeClr val="bg1"/>
                </a:solidFill>
                <a:latin typeface="Times New Roman" pitchFamily="18" charset="0"/>
                <a:cs typeface="Times New Roman" pitchFamily="18" charset="0"/>
              </a:rPr>
              <a:t> i3 or </a:t>
            </a:r>
            <a:r>
              <a:rPr lang="en-US" sz="1400" dirty="0" err="1" smtClean="0">
                <a:solidFill>
                  <a:schemeClr val="bg1"/>
                </a:solidFill>
                <a:latin typeface="Times New Roman" pitchFamily="18" charset="0"/>
                <a:cs typeface="Times New Roman" pitchFamily="18" charset="0"/>
              </a:rPr>
              <a:t>ryzen</a:t>
            </a:r>
            <a:r>
              <a:rPr lang="en-US" sz="1400" dirty="0" smtClean="0">
                <a:solidFill>
                  <a:schemeClr val="bg1"/>
                </a:solidFill>
                <a:latin typeface="Times New Roman" pitchFamily="18" charset="0"/>
                <a:cs typeface="Times New Roman" pitchFamily="18" charset="0"/>
              </a:rPr>
              <a:t> 3 processor</a:t>
            </a:r>
          </a:p>
          <a:p>
            <a:pPr lvl="1"/>
            <a:r>
              <a:rPr lang="en-IN" sz="1400" dirty="0" smtClean="0">
                <a:solidFill>
                  <a:schemeClr val="bg1"/>
                </a:solidFill>
                <a:latin typeface="Times New Roman" pitchFamily="18" charset="0"/>
                <a:cs typeface="Times New Roman" pitchFamily="18" charset="0"/>
              </a:rPr>
              <a:t>Minimum 2GB  of RAM. </a:t>
            </a:r>
            <a:r>
              <a:rPr lang="en-IN" sz="1400" b="1" dirty="0" smtClean="0">
                <a:solidFill>
                  <a:schemeClr val="bg1"/>
                </a:solidFill>
                <a:latin typeface="Times New Roman" pitchFamily="18" charset="0"/>
                <a:cs typeface="Times New Roman" pitchFamily="18" charset="0"/>
              </a:rPr>
              <a:t> </a:t>
            </a:r>
            <a:endParaRPr lang="en-US" sz="1400" dirty="0" smtClean="0">
              <a:solidFill>
                <a:schemeClr val="bg1"/>
              </a:solidFill>
              <a:latin typeface="Times New Roman" pitchFamily="18" charset="0"/>
              <a:cs typeface="Times New Roman" pitchFamily="18" charset="0"/>
            </a:endParaRPr>
          </a:p>
          <a:p>
            <a:endParaRPr lang="en-US" sz="1600"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272734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30649"/>
            <a:ext cx="9404723" cy="1400530"/>
          </a:xfrm>
        </p:spPr>
        <p:txBody>
          <a:bodyPr/>
          <a:lstStyle/>
          <a:p>
            <a:pPr algn="ctr"/>
            <a:r>
              <a:rPr lang="en-US" sz="3600" b="1" dirty="0" smtClean="0">
                <a:solidFill>
                  <a:schemeClr val="bg1"/>
                </a:solidFill>
                <a:latin typeface="Times New Roman" pitchFamily="18" charset="0"/>
                <a:cs typeface="Times New Roman" pitchFamily="18" charset="0"/>
              </a:rPr>
              <a:t>Dataset Used</a:t>
            </a:r>
            <a:endParaRPr lang="en-US" sz="3600" b="1"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470263" y="927464"/>
            <a:ext cx="11312433" cy="5760719"/>
          </a:xfrm>
        </p:spPr>
        <p:txBody>
          <a:bodyPr>
            <a:noAutofit/>
          </a:bodyPr>
          <a:lstStyle/>
          <a:p>
            <a:pPr>
              <a:buNone/>
            </a:pPr>
            <a:r>
              <a:rPr lang="en-US" sz="1800" b="1" dirty="0" smtClean="0">
                <a:solidFill>
                  <a:schemeClr val="bg1"/>
                </a:solidFill>
                <a:latin typeface="Times New Roman" pitchFamily="18" charset="0"/>
                <a:cs typeface="Times New Roman" pitchFamily="18" charset="0"/>
              </a:rPr>
              <a:t>Dataset</a:t>
            </a:r>
            <a:endParaRPr lang="en-US" sz="1800" dirty="0" smtClean="0">
              <a:solidFill>
                <a:schemeClr val="bg1"/>
              </a:solidFill>
              <a:latin typeface="Times New Roman" pitchFamily="18" charset="0"/>
              <a:cs typeface="Times New Roman" pitchFamily="18" charset="0"/>
            </a:endParaRPr>
          </a:p>
          <a:p>
            <a:pPr fontAlgn="base">
              <a:buNone/>
            </a:pPr>
            <a:r>
              <a:rPr lang="en-US" sz="1800" b="1" dirty="0" smtClean="0">
                <a:solidFill>
                  <a:schemeClr val="bg1"/>
                </a:solidFill>
                <a:latin typeface="Times New Roman" pitchFamily="18" charset="0"/>
                <a:cs typeface="Times New Roman" pitchFamily="18" charset="0"/>
              </a:rPr>
              <a:t>For Drowsiness Detector: </a:t>
            </a:r>
            <a:endParaRPr lang="en-US" sz="1800" b="1" dirty="0" smtClean="0">
              <a:solidFill>
                <a:schemeClr val="bg1"/>
              </a:solidFill>
              <a:latin typeface="Times New Roman" pitchFamily="18" charset="0"/>
              <a:cs typeface="Times New Roman" pitchFamily="18" charset="0"/>
            </a:endParaRPr>
          </a:p>
          <a:p>
            <a:pPr fontAlgn="base">
              <a:buNone/>
            </a:pPr>
            <a:r>
              <a:rPr lang="en-US" sz="1800" b="1" dirty="0" smtClean="0">
                <a:solidFill>
                  <a:schemeClr val="bg1"/>
                </a:solidFill>
                <a:latin typeface="Times New Roman" pitchFamily="18" charset="0"/>
                <a:cs typeface="Times New Roman" pitchFamily="18" charset="0"/>
              </a:rPr>
              <a:t>	</a:t>
            </a:r>
            <a:r>
              <a:rPr lang="en-US" sz="1800" dirty="0" smtClean="0">
                <a:solidFill>
                  <a:schemeClr val="bg1"/>
                </a:solidFill>
                <a:latin typeface="Times New Roman" pitchFamily="18" charset="0"/>
                <a:cs typeface="Times New Roman" pitchFamily="18" charset="0"/>
              </a:rPr>
              <a:t>The </a:t>
            </a:r>
            <a:r>
              <a:rPr lang="en-US" sz="1800" dirty="0" smtClean="0">
                <a:solidFill>
                  <a:schemeClr val="bg1"/>
                </a:solidFill>
                <a:latin typeface="Times New Roman" pitchFamily="18" charset="0"/>
                <a:cs typeface="Times New Roman" pitchFamily="18" charset="0"/>
              </a:rPr>
              <a:t>dataset used for this model is created by us. To create the dataset, we wrote a script that captures eyes from a camera and stores in our local disk. We separated them into their respective labels ‘Open’ or ‘Closed’. The data was manually cleaned by removing the unwanted images which were not necessary for building the model</a:t>
            </a:r>
            <a:r>
              <a:rPr lang="en-US" sz="1800" dirty="0" smtClean="0">
                <a:solidFill>
                  <a:schemeClr val="bg1"/>
                </a:solidFill>
                <a:latin typeface="Times New Roman" pitchFamily="18" charset="0"/>
                <a:cs typeface="Times New Roman" pitchFamily="18" charset="0"/>
              </a:rPr>
              <a:t>. After </a:t>
            </a:r>
            <a:r>
              <a:rPr lang="en-US" sz="1800" dirty="0" smtClean="0">
                <a:solidFill>
                  <a:schemeClr val="bg1"/>
                </a:solidFill>
                <a:latin typeface="Times New Roman" pitchFamily="18" charset="0"/>
                <a:cs typeface="Times New Roman" pitchFamily="18" charset="0"/>
              </a:rPr>
              <a:t>training the model on our dataset, we have attached the final weights and model architecture file “models/cnnCat2.h5”.</a:t>
            </a:r>
          </a:p>
          <a:p>
            <a:pPr fontAlgn="base"/>
            <a:r>
              <a:rPr lang="en-US" sz="1800" dirty="0" smtClean="0">
                <a:solidFill>
                  <a:schemeClr val="bg1"/>
                </a:solidFill>
                <a:latin typeface="Times New Roman" pitchFamily="18" charset="0"/>
                <a:cs typeface="Times New Roman" pitchFamily="18" charset="0"/>
              </a:rPr>
              <a:t>Now</a:t>
            </a:r>
            <a:r>
              <a:rPr lang="en-US" sz="1800" dirty="0" smtClean="0">
                <a:solidFill>
                  <a:schemeClr val="bg1"/>
                </a:solidFill>
                <a:latin typeface="Times New Roman" pitchFamily="18" charset="0"/>
                <a:cs typeface="Times New Roman" pitchFamily="18" charset="0"/>
              </a:rPr>
              <a:t>, you can use this model to classify if a person’s eye is open or closed</a:t>
            </a:r>
            <a:r>
              <a:rPr lang="en-US" sz="1800" dirty="0" smtClean="0">
                <a:solidFill>
                  <a:schemeClr val="bg1"/>
                </a:solidFill>
                <a:latin typeface="Times New Roman" pitchFamily="18" charset="0"/>
                <a:cs typeface="Times New Roman" pitchFamily="18" charset="0"/>
              </a:rPr>
              <a:t>.</a:t>
            </a:r>
            <a:endParaRPr lang="en-US" sz="1800" dirty="0" smtClean="0">
              <a:solidFill>
                <a:schemeClr val="bg1"/>
              </a:solidFill>
              <a:latin typeface="Times New Roman" pitchFamily="18" charset="0"/>
              <a:cs typeface="Times New Roman" pitchFamily="18" charset="0"/>
            </a:endParaRPr>
          </a:p>
          <a:p>
            <a:pPr>
              <a:buNone/>
            </a:pPr>
            <a:r>
              <a:rPr lang="en-US" sz="1800" b="1" dirty="0" smtClean="0">
                <a:solidFill>
                  <a:schemeClr val="bg1"/>
                </a:solidFill>
                <a:latin typeface="Times New Roman" pitchFamily="18" charset="0"/>
                <a:cs typeface="Times New Roman" pitchFamily="18" charset="0"/>
              </a:rPr>
              <a:t>For Yawn Detector</a:t>
            </a:r>
            <a:r>
              <a:rPr lang="en-US" sz="1800" dirty="0" smtClean="0">
                <a:solidFill>
                  <a:schemeClr val="bg1"/>
                </a:solidFill>
                <a:latin typeface="Times New Roman" pitchFamily="18" charset="0"/>
                <a:cs typeface="Times New Roman" pitchFamily="18" charset="0"/>
              </a:rPr>
              <a:t>: shape_predictor_68_face_landmarks.dat</a:t>
            </a:r>
          </a:p>
          <a:p>
            <a:pPr lvl="1"/>
            <a:r>
              <a:rPr lang="en-US" dirty="0" smtClean="0">
                <a:solidFill>
                  <a:schemeClr val="bg1"/>
                </a:solidFill>
                <a:latin typeface="Times New Roman" pitchFamily="18" charset="0"/>
                <a:cs typeface="Times New Roman" pitchFamily="18" charset="0"/>
              </a:rPr>
              <a:t>Existing facial databases cover large variations including: different subjects, poses, illumination, occlusions etc. However, the provided annotations appear to have several limitations.</a:t>
            </a:r>
          </a:p>
          <a:p>
            <a:pPr lvl="1"/>
            <a:r>
              <a:rPr lang="en-US" dirty="0" smtClean="0">
                <a:solidFill>
                  <a:schemeClr val="bg1"/>
                </a:solidFill>
                <a:latin typeface="Times New Roman" pitchFamily="18" charset="0"/>
                <a:cs typeface="Times New Roman" pitchFamily="18" charset="0"/>
              </a:rPr>
              <a:t>The majority of existing databases provide annotations for a relatively small subset of the overall images.</a:t>
            </a:r>
          </a:p>
          <a:p>
            <a:pPr lvl="1"/>
            <a:r>
              <a:rPr lang="en-US" dirty="0" smtClean="0">
                <a:solidFill>
                  <a:schemeClr val="bg1"/>
                </a:solidFill>
                <a:latin typeface="Times New Roman" pitchFamily="18" charset="0"/>
                <a:cs typeface="Times New Roman" pitchFamily="18" charset="0"/>
              </a:rPr>
              <a:t>The accuracy of provided annotations in some cases is not so good (probably due to human fatigue). </a:t>
            </a:r>
          </a:p>
          <a:p>
            <a:pPr lvl="1"/>
            <a:r>
              <a:rPr lang="en-US" dirty="0" smtClean="0">
                <a:solidFill>
                  <a:schemeClr val="bg1"/>
                </a:solidFill>
                <a:latin typeface="Times New Roman" pitchFamily="18" charset="0"/>
                <a:cs typeface="Times New Roman" pitchFamily="18" charset="0"/>
              </a:rPr>
              <a:t>The annotation model of each database consists of different number of landmarks. </a:t>
            </a:r>
          </a:p>
          <a:p>
            <a:pPr lvl="1"/>
            <a:r>
              <a:rPr lang="en-US" dirty="0" smtClean="0">
                <a:solidFill>
                  <a:schemeClr val="bg1"/>
                </a:solidFill>
                <a:latin typeface="Times New Roman" pitchFamily="18" charset="0"/>
                <a:cs typeface="Times New Roman" pitchFamily="18" charset="0"/>
              </a:rPr>
              <a:t>These problems make cross-database experiments and comparisons between different methods almost infeasible. To overcome these difficulties, we propose a semi-automatic annotation methodology for annotating massive face datasets. This is the first attempt to create a tool suitable for annotating massive facial databases</a:t>
            </a:r>
            <a:endParaRPr lang="en-US"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743162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1164" y="178398"/>
            <a:ext cx="2972300" cy="670688"/>
          </a:xfrm>
        </p:spPr>
        <p:txBody>
          <a:bodyPr/>
          <a:lstStyle/>
          <a:p>
            <a:r>
              <a:rPr lang="en-US" sz="3600" b="1" dirty="0" smtClean="0">
                <a:solidFill>
                  <a:schemeClr val="bg1"/>
                </a:solidFill>
                <a:latin typeface="Times New Roman" pitchFamily="18" charset="0"/>
                <a:cs typeface="Times New Roman" pitchFamily="18" charset="0"/>
              </a:rPr>
              <a:t>Flow Chart</a:t>
            </a:r>
            <a:endParaRPr lang="en-US" sz="3600" b="1" dirty="0">
              <a:solidFill>
                <a:schemeClr val="bg1"/>
              </a:solidFill>
              <a:latin typeface="Times New Roman" pitchFamily="18" charset="0"/>
              <a:cs typeface="Times New Roman" pitchFamily="18" charset="0"/>
            </a:endParaRPr>
          </a:p>
        </p:txBody>
      </p:sp>
      <p:pic>
        <p:nvPicPr>
          <p:cNvPr id="1026" name="Picture 2" descr="General-flowchart-of-driver-face-monitoring-systems"/>
          <p:cNvPicPr>
            <a:picLocks noChangeAspect="1" noChangeArrowheads="1"/>
          </p:cNvPicPr>
          <p:nvPr/>
        </p:nvPicPr>
        <p:blipFill>
          <a:blip r:embed="rId2"/>
          <a:srcRect/>
          <a:stretch>
            <a:fillRect/>
          </a:stretch>
        </p:blipFill>
        <p:spPr bwMode="auto">
          <a:xfrm>
            <a:off x="3073038" y="0"/>
            <a:ext cx="6149339" cy="6596743"/>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893</Words>
  <Application>Microsoft Office PowerPoint</Application>
  <PresentationFormat>Custom</PresentationFormat>
  <Paragraphs>150</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Ion</vt:lpstr>
      <vt:lpstr>Slide 1</vt:lpstr>
      <vt:lpstr>Slide 2</vt:lpstr>
      <vt:lpstr>Accident Prevention:  Drowsiness and Yawn Detector</vt:lpstr>
      <vt:lpstr>CONTENTS</vt:lpstr>
      <vt:lpstr>AIM </vt:lpstr>
      <vt:lpstr>INTRODUCTION TO  ACCIDENT PREVENTION</vt:lpstr>
      <vt:lpstr>REQUIREMENTS</vt:lpstr>
      <vt:lpstr>Dataset Used</vt:lpstr>
      <vt:lpstr>Flow Chart</vt:lpstr>
      <vt:lpstr> ER DIAGRAM </vt:lpstr>
      <vt:lpstr>   Use Case Diagram</vt:lpstr>
      <vt:lpstr>Class Diagram</vt:lpstr>
      <vt:lpstr>     TECHNOLOGIES USED</vt:lpstr>
      <vt:lpstr>Concepts used </vt:lpstr>
      <vt:lpstr>1.Welcome Page</vt:lpstr>
      <vt:lpstr>Slide 16</vt:lpstr>
      <vt:lpstr>Facial Landmarks for Yawn Detector </vt:lpstr>
      <vt:lpstr> </vt:lpstr>
      <vt:lpstr>Drowsiness Detector: When Eyes are Open No Alarm Raised</vt:lpstr>
      <vt:lpstr>After Closing Eyes for more than 15 seconds an alarm will get Raised</vt:lpstr>
      <vt:lpstr>LIMITATIONS OF THE PROJECT</vt:lpstr>
      <vt:lpstr>REFERENCES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CALCULATOR:  A Java Based Application</dc:title>
  <dc:creator>WAHEGURUJI</dc:creator>
  <cp:lastModifiedBy>Gurkirat</cp:lastModifiedBy>
  <cp:revision>69</cp:revision>
  <dcterms:created xsi:type="dcterms:W3CDTF">2017-10-05T15:32:32Z</dcterms:created>
  <dcterms:modified xsi:type="dcterms:W3CDTF">2020-12-28T17:48:14Z</dcterms:modified>
</cp:coreProperties>
</file>